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7" r:id="rId34"/>
    <p:sldId id="289" r:id="rId35"/>
    <p:sldId id="290" r:id="rId36"/>
    <p:sldId id="296" r:id="rId37"/>
    <p:sldId id="291" r:id="rId38"/>
    <p:sldId id="292" r:id="rId39"/>
    <p:sldId id="293" r:id="rId40"/>
    <p:sldId id="294" r:id="rId41"/>
    <p:sldId id="29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6524A7-3DA3-4D14-95CB-C11A8265DAAA}" type="datetimeFigureOut">
              <a:rPr lang="en-US" smtClean="0"/>
              <a:pPr/>
              <a:t>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EB23E-5694-482C-B217-20EF74EF19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524A7-3DA3-4D14-95CB-C11A8265DAAA}" type="datetimeFigureOut">
              <a:rPr lang="en-US" smtClean="0"/>
              <a:pPr/>
              <a:t>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EB23E-5694-482C-B217-20EF74EF19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524A7-3DA3-4D14-95CB-C11A8265DAAA}" type="datetimeFigureOut">
              <a:rPr lang="en-US" smtClean="0"/>
              <a:pPr/>
              <a:t>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EB23E-5694-482C-B217-20EF74EF19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524A7-3DA3-4D14-95CB-C11A8265DAAA}" type="datetimeFigureOut">
              <a:rPr lang="en-US" smtClean="0"/>
              <a:pPr/>
              <a:t>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EB23E-5694-482C-B217-20EF74EF19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6524A7-3DA3-4D14-95CB-C11A8265DAAA}" type="datetimeFigureOut">
              <a:rPr lang="en-US" smtClean="0"/>
              <a:pPr/>
              <a:t>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EB23E-5694-482C-B217-20EF74EF19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6524A7-3DA3-4D14-95CB-C11A8265DAAA}" type="datetimeFigureOut">
              <a:rPr lang="en-US" smtClean="0"/>
              <a:pPr/>
              <a:t>11/1/2010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EB23E-5694-482C-B217-20EF74EF19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6524A7-3DA3-4D14-95CB-C11A8265DAAA}" type="datetimeFigureOut">
              <a:rPr lang="en-US" smtClean="0"/>
              <a:pPr/>
              <a:t>11/1/2010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EB23E-5694-482C-B217-20EF74EF19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6524A7-3DA3-4D14-95CB-C11A8265DAAA}" type="datetimeFigureOut">
              <a:rPr lang="en-US" smtClean="0"/>
              <a:pPr/>
              <a:t>11/1/2010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EB23E-5694-482C-B217-20EF74EF19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524A7-3DA3-4D14-95CB-C11A8265DAAA}" type="datetimeFigureOut">
              <a:rPr lang="en-US" smtClean="0"/>
              <a:pPr/>
              <a:t>11/1/2010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EB23E-5694-482C-B217-20EF74EF19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6524A7-3DA3-4D14-95CB-C11A8265DAAA}" type="datetimeFigureOut">
              <a:rPr lang="en-US" smtClean="0"/>
              <a:pPr/>
              <a:t>11/1/2010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EB23E-5694-482C-B217-20EF74EF19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6524A7-3DA3-4D14-95CB-C11A8265DAAA}" type="datetimeFigureOut">
              <a:rPr lang="en-US" smtClean="0"/>
              <a:pPr/>
              <a:t>11/1/2010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EB23E-5694-482C-B217-20EF74EF19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524A7-3DA3-4D14-95CB-C11A8265DAAA}" type="datetimeFigureOut">
              <a:rPr lang="en-US" smtClean="0"/>
              <a:pPr/>
              <a:t>11/1/2010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EB23E-5694-482C-B217-20EF74EF19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533400"/>
          </a:xfrm>
        </p:spPr>
        <p:txBody>
          <a:bodyPr>
            <a:normAutofit/>
          </a:bodyPr>
          <a:lstStyle/>
          <a:p>
            <a:pPr algn="l"/>
            <a:r>
              <a:rPr lang="en-US" sz="1800" b="1" dirty="0">
                <a:latin typeface="Palatino Linotype" pitchFamily="18" charset="0"/>
              </a:rPr>
              <a:t>10 Medical Biotechnology</a:t>
            </a:r>
            <a:endParaRPr lang="en-US" sz="1800" dirty="0">
              <a:latin typeface="Palatino Linotype" pitchFamily="18" charset="0"/>
            </a:endParaRPr>
          </a:p>
        </p:txBody>
      </p:sp>
      <p:sp>
        <p:nvSpPr>
          <p:cNvPr id="3" name="Subtitle 2"/>
          <p:cNvSpPr>
            <a:spLocks noGrp="1"/>
          </p:cNvSpPr>
          <p:nvPr>
            <p:ph type="subTitle" idx="1"/>
          </p:nvPr>
        </p:nvSpPr>
        <p:spPr>
          <a:xfrm>
            <a:off x="152400" y="457200"/>
            <a:ext cx="8763000" cy="6248400"/>
          </a:xfrm>
        </p:spPr>
        <p:txBody>
          <a:bodyPr>
            <a:noAutofit/>
          </a:bodyPr>
          <a:lstStyle/>
          <a:p>
            <a:pPr algn="l"/>
            <a:r>
              <a:rPr lang="en-US" sz="1300" dirty="0">
                <a:solidFill>
                  <a:schemeClr val="tx1"/>
                </a:solidFill>
                <a:latin typeface="Palatino Linotype" pitchFamily="18" charset="0"/>
              </a:rPr>
              <a:t>I.         Gene Therapy</a:t>
            </a:r>
          </a:p>
          <a:p>
            <a:pPr algn="l"/>
            <a:r>
              <a:rPr lang="en-US" sz="1300" dirty="0" smtClean="0">
                <a:solidFill>
                  <a:schemeClr val="tx1"/>
                </a:solidFill>
                <a:latin typeface="Palatino Linotype" pitchFamily="18" charset="0"/>
              </a:rPr>
              <a:t>	A</a:t>
            </a:r>
            <a:r>
              <a:rPr lang="en-US" sz="1300" dirty="0">
                <a:solidFill>
                  <a:schemeClr val="tx1"/>
                </a:solidFill>
                <a:latin typeface="Palatino Linotype" pitchFamily="18" charset="0"/>
              </a:rPr>
              <a:t>.     Genetic Disorders</a:t>
            </a:r>
          </a:p>
          <a:p>
            <a:pPr algn="l"/>
            <a:r>
              <a:rPr lang="en-US" sz="1300" dirty="0" smtClean="0">
                <a:solidFill>
                  <a:schemeClr val="tx1"/>
                </a:solidFill>
                <a:latin typeface="Palatino Linotype" pitchFamily="18" charset="0"/>
              </a:rPr>
              <a:t>	B</a:t>
            </a:r>
            <a:r>
              <a:rPr lang="en-US" sz="1300" dirty="0">
                <a:solidFill>
                  <a:schemeClr val="tx1"/>
                </a:solidFill>
                <a:latin typeface="Palatino Linotype" pitchFamily="18" charset="0"/>
              </a:rPr>
              <a:t>.     Gene Target Selection</a:t>
            </a:r>
          </a:p>
          <a:p>
            <a:pPr algn="l"/>
            <a:r>
              <a:rPr lang="en-US" sz="1300" dirty="0" smtClean="0">
                <a:solidFill>
                  <a:schemeClr val="tx1"/>
                </a:solidFill>
                <a:latin typeface="Palatino Linotype" pitchFamily="18" charset="0"/>
              </a:rPr>
              <a:t>	C</a:t>
            </a:r>
            <a:r>
              <a:rPr lang="en-US" sz="1300" dirty="0">
                <a:solidFill>
                  <a:schemeClr val="tx1"/>
                </a:solidFill>
                <a:latin typeface="Palatino Linotype" pitchFamily="18" charset="0"/>
              </a:rPr>
              <a:t>.     Gene Delivery Methods</a:t>
            </a:r>
          </a:p>
          <a:p>
            <a:pPr algn="l"/>
            <a:r>
              <a:rPr lang="en-US" sz="1300" dirty="0" smtClean="0">
                <a:solidFill>
                  <a:schemeClr val="tx1"/>
                </a:solidFill>
                <a:latin typeface="Palatino Linotype" pitchFamily="18" charset="0"/>
              </a:rPr>
              <a:t>	D</a:t>
            </a:r>
            <a:r>
              <a:rPr lang="en-US" sz="1300" dirty="0">
                <a:solidFill>
                  <a:schemeClr val="tx1"/>
                </a:solidFill>
                <a:latin typeface="Palatino Linotype" pitchFamily="18" charset="0"/>
              </a:rPr>
              <a:t>.     Viral vectors</a:t>
            </a:r>
          </a:p>
          <a:p>
            <a:pPr algn="l"/>
            <a:r>
              <a:rPr lang="en-US" sz="1300" dirty="0" smtClean="0">
                <a:solidFill>
                  <a:schemeClr val="tx1"/>
                </a:solidFill>
                <a:latin typeface="Palatino Linotype" pitchFamily="18" charset="0"/>
              </a:rPr>
              <a:t>		1</a:t>
            </a:r>
            <a:r>
              <a:rPr lang="en-US" sz="1300" dirty="0">
                <a:solidFill>
                  <a:schemeClr val="tx1"/>
                </a:solidFill>
                <a:latin typeface="Palatino Linotype" pitchFamily="18" charset="0"/>
              </a:rPr>
              <a:t>.      </a:t>
            </a:r>
            <a:r>
              <a:rPr lang="en-US" sz="1300" dirty="0" smtClean="0">
                <a:solidFill>
                  <a:schemeClr val="tx1"/>
                </a:solidFill>
                <a:latin typeface="Palatino Linotype" pitchFamily="18" charset="0"/>
              </a:rPr>
              <a:t>Retrovirus	2</a:t>
            </a:r>
            <a:r>
              <a:rPr lang="en-US" sz="1300" dirty="0">
                <a:solidFill>
                  <a:schemeClr val="tx1"/>
                </a:solidFill>
                <a:latin typeface="Palatino Linotype" pitchFamily="18" charset="0"/>
              </a:rPr>
              <a:t>.      </a:t>
            </a:r>
            <a:r>
              <a:rPr lang="en-US" sz="1300" dirty="0" smtClean="0">
                <a:solidFill>
                  <a:schemeClr val="tx1"/>
                </a:solidFill>
                <a:latin typeface="Palatino Linotype" pitchFamily="18" charset="0"/>
              </a:rPr>
              <a:t>Adenovirus	3</a:t>
            </a:r>
            <a:r>
              <a:rPr lang="en-US" sz="1300" dirty="0">
                <a:solidFill>
                  <a:schemeClr val="tx1"/>
                </a:solidFill>
                <a:latin typeface="Palatino Linotype" pitchFamily="18" charset="0"/>
              </a:rPr>
              <a:t>.      </a:t>
            </a:r>
            <a:r>
              <a:rPr lang="en-US" sz="1300" dirty="0" err="1">
                <a:solidFill>
                  <a:schemeClr val="tx1"/>
                </a:solidFill>
                <a:latin typeface="Palatino Linotype" pitchFamily="18" charset="0"/>
              </a:rPr>
              <a:t>Adeno</a:t>
            </a:r>
            <a:r>
              <a:rPr lang="en-US" sz="1300" dirty="0">
                <a:solidFill>
                  <a:schemeClr val="tx1"/>
                </a:solidFill>
                <a:latin typeface="Palatino Linotype" pitchFamily="18" charset="0"/>
              </a:rPr>
              <a:t>-Associated Virus </a:t>
            </a:r>
            <a:endParaRPr lang="en-US" sz="1300" dirty="0" smtClean="0">
              <a:solidFill>
                <a:schemeClr val="tx1"/>
              </a:solidFill>
              <a:latin typeface="Palatino Linotype" pitchFamily="18" charset="0"/>
            </a:endParaRPr>
          </a:p>
          <a:p>
            <a:pPr algn="l"/>
            <a:r>
              <a:rPr lang="en-US" sz="1300" dirty="0">
                <a:solidFill>
                  <a:schemeClr val="tx1"/>
                </a:solidFill>
                <a:latin typeface="Palatino Linotype" pitchFamily="18" charset="0"/>
              </a:rPr>
              <a:t>	</a:t>
            </a:r>
            <a:r>
              <a:rPr lang="en-US" sz="1300" dirty="0" smtClean="0">
                <a:solidFill>
                  <a:schemeClr val="tx1"/>
                </a:solidFill>
                <a:latin typeface="Palatino Linotype" pitchFamily="18" charset="0"/>
              </a:rPr>
              <a:t>E</a:t>
            </a:r>
            <a:r>
              <a:rPr lang="en-US" sz="1300" dirty="0">
                <a:solidFill>
                  <a:schemeClr val="tx1"/>
                </a:solidFill>
                <a:latin typeface="Palatino Linotype" pitchFamily="18" charset="0"/>
              </a:rPr>
              <a:t>.     </a:t>
            </a:r>
            <a:r>
              <a:rPr lang="en-US" sz="1300" dirty="0" err="1">
                <a:solidFill>
                  <a:schemeClr val="tx1"/>
                </a:solidFill>
                <a:latin typeface="Palatino Linotype" pitchFamily="18" charset="0"/>
              </a:rPr>
              <a:t>Nonviral</a:t>
            </a:r>
            <a:r>
              <a:rPr lang="en-US" sz="1300" dirty="0">
                <a:solidFill>
                  <a:schemeClr val="tx1"/>
                </a:solidFill>
                <a:latin typeface="Palatino Linotype" pitchFamily="18" charset="0"/>
              </a:rPr>
              <a:t> Delivery Methods </a:t>
            </a:r>
            <a:endParaRPr lang="en-US" sz="1300" dirty="0" smtClean="0">
              <a:solidFill>
                <a:schemeClr val="tx1"/>
              </a:solidFill>
              <a:latin typeface="Palatino Linotype" pitchFamily="18" charset="0"/>
            </a:endParaRPr>
          </a:p>
          <a:p>
            <a:pPr algn="l"/>
            <a:r>
              <a:rPr lang="en-US" sz="1300" dirty="0">
                <a:solidFill>
                  <a:schemeClr val="tx1"/>
                </a:solidFill>
                <a:latin typeface="Palatino Linotype" pitchFamily="18" charset="0"/>
              </a:rPr>
              <a:t>	</a:t>
            </a:r>
            <a:r>
              <a:rPr lang="en-US" sz="1300" dirty="0" smtClean="0">
                <a:solidFill>
                  <a:schemeClr val="tx1"/>
                </a:solidFill>
                <a:latin typeface="Palatino Linotype" pitchFamily="18" charset="0"/>
              </a:rPr>
              <a:t>F</a:t>
            </a:r>
            <a:r>
              <a:rPr lang="en-US" sz="1300" dirty="0">
                <a:solidFill>
                  <a:schemeClr val="tx1"/>
                </a:solidFill>
                <a:latin typeface="Palatino Linotype" pitchFamily="18" charset="0"/>
              </a:rPr>
              <a:t>.     Gene Therapy Examples</a:t>
            </a:r>
          </a:p>
          <a:p>
            <a:pPr algn="l"/>
            <a:r>
              <a:rPr lang="en-US" sz="1300" dirty="0" smtClean="0">
                <a:solidFill>
                  <a:schemeClr val="tx1"/>
                </a:solidFill>
                <a:latin typeface="Palatino Linotype" pitchFamily="18" charset="0"/>
              </a:rPr>
              <a:t>		1</a:t>
            </a:r>
            <a:r>
              <a:rPr lang="en-US" sz="1300" dirty="0">
                <a:solidFill>
                  <a:schemeClr val="tx1"/>
                </a:solidFill>
                <a:latin typeface="Palatino Linotype" pitchFamily="18" charset="0"/>
              </a:rPr>
              <a:t>.      First Gene </a:t>
            </a:r>
            <a:r>
              <a:rPr lang="en-US" sz="1300" dirty="0" smtClean="0">
                <a:solidFill>
                  <a:schemeClr val="tx1"/>
                </a:solidFill>
                <a:latin typeface="Palatino Linotype" pitchFamily="18" charset="0"/>
              </a:rPr>
              <a:t>Therapy	2</a:t>
            </a:r>
            <a:r>
              <a:rPr lang="en-US" sz="1300" dirty="0">
                <a:solidFill>
                  <a:schemeClr val="tx1"/>
                </a:solidFill>
                <a:latin typeface="Palatino Linotype" pitchFamily="18" charset="0"/>
              </a:rPr>
              <a:t>.      Lung Disease—Cystic </a:t>
            </a:r>
            <a:r>
              <a:rPr lang="en-US" sz="1300" dirty="0" smtClean="0">
                <a:solidFill>
                  <a:schemeClr val="tx1"/>
                </a:solidFill>
                <a:latin typeface="Palatino Linotype" pitchFamily="18" charset="0"/>
              </a:rPr>
              <a:t>Fibrosis 	3</a:t>
            </a:r>
            <a:r>
              <a:rPr lang="en-US" sz="1300" dirty="0">
                <a:solidFill>
                  <a:schemeClr val="tx1"/>
                </a:solidFill>
                <a:latin typeface="Palatino Linotype" pitchFamily="18" charset="0"/>
              </a:rPr>
              <a:t>.      Liver Disease</a:t>
            </a:r>
          </a:p>
          <a:p>
            <a:pPr algn="l"/>
            <a:r>
              <a:rPr lang="en-US" sz="1300" dirty="0">
                <a:solidFill>
                  <a:schemeClr val="tx1"/>
                </a:solidFill>
                <a:latin typeface="Palatino Linotype" pitchFamily="18" charset="0"/>
              </a:rPr>
              <a:t>II.        Clinical Trials</a:t>
            </a:r>
          </a:p>
          <a:p>
            <a:pPr algn="l"/>
            <a:r>
              <a:rPr lang="en-US" sz="1300" dirty="0">
                <a:solidFill>
                  <a:schemeClr val="tx1"/>
                </a:solidFill>
                <a:latin typeface="Palatino Linotype" pitchFamily="18" charset="0"/>
              </a:rPr>
              <a:t>III.      Issues in Gene </a:t>
            </a:r>
            <a:r>
              <a:rPr lang="en-US" sz="1300" dirty="0" smtClean="0">
                <a:solidFill>
                  <a:schemeClr val="tx1"/>
                </a:solidFill>
                <a:latin typeface="Palatino Linotype" pitchFamily="18" charset="0"/>
              </a:rPr>
              <a:t>Therapy 	-  Cause </a:t>
            </a:r>
            <a:r>
              <a:rPr lang="en-US" sz="1300" dirty="0">
                <a:solidFill>
                  <a:schemeClr val="tx1"/>
                </a:solidFill>
                <a:latin typeface="Palatino Linotype" pitchFamily="18" charset="0"/>
              </a:rPr>
              <a:t>for Concern? </a:t>
            </a:r>
            <a:r>
              <a:rPr lang="en-US" sz="1300" dirty="0" smtClean="0">
                <a:solidFill>
                  <a:schemeClr val="tx1"/>
                </a:solidFill>
                <a:latin typeface="Palatino Linotype" pitchFamily="18" charset="0"/>
              </a:rPr>
              <a:t>	Is </a:t>
            </a:r>
            <a:r>
              <a:rPr lang="en-US" sz="1300" dirty="0">
                <a:solidFill>
                  <a:schemeClr val="tx1"/>
                </a:solidFill>
                <a:latin typeface="Palatino Linotype" pitchFamily="18" charset="0"/>
              </a:rPr>
              <a:t>Gene Therapy Safe? </a:t>
            </a:r>
            <a:endParaRPr lang="en-US" sz="1300" dirty="0" smtClean="0">
              <a:solidFill>
                <a:schemeClr val="tx1"/>
              </a:solidFill>
              <a:latin typeface="Palatino Linotype" pitchFamily="18" charset="0"/>
            </a:endParaRPr>
          </a:p>
          <a:p>
            <a:pPr marL="228600" indent="-228600" algn="l"/>
            <a:r>
              <a:rPr lang="en-US" sz="1300" dirty="0" smtClean="0">
                <a:solidFill>
                  <a:schemeClr val="tx1"/>
                </a:solidFill>
                <a:latin typeface="Palatino Linotype" pitchFamily="18" charset="0"/>
              </a:rPr>
              <a:t>IV</a:t>
            </a:r>
            <a:r>
              <a:rPr lang="en-US" sz="1300" dirty="0">
                <a:solidFill>
                  <a:schemeClr val="tx1"/>
                </a:solidFill>
                <a:latin typeface="Palatino Linotype" pitchFamily="18" charset="0"/>
              </a:rPr>
              <a:t>.      Recent Gene Therapy Success</a:t>
            </a:r>
          </a:p>
          <a:p>
            <a:pPr algn="l"/>
            <a:r>
              <a:rPr lang="en-US" sz="1300" dirty="0">
                <a:solidFill>
                  <a:schemeClr val="tx1"/>
                </a:solidFill>
                <a:latin typeface="Palatino Linotype" pitchFamily="18" charset="0"/>
              </a:rPr>
              <a:t>V.        New Approaches to Gene Therapy</a:t>
            </a:r>
          </a:p>
          <a:p>
            <a:pPr algn="l"/>
            <a:r>
              <a:rPr lang="en-US" sz="1300" dirty="0" smtClean="0">
                <a:solidFill>
                  <a:schemeClr val="tx1"/>
                </a:solidFill>
                <a:latin typeface="Palatino Linotype" pitchFamily="18" charset="0"/>
              </a:rPr>
              <a:t>	A</a:t>
            </a:r>
            <a:r>
              <a:rPr lang="en-US" sz="1300" dirty="0">
                <a:solidFill>
                  <a:schemeClr val="tx1"/>
                </a:solidFill>
                <a:latin typeface="Palatino Linotype" pitchFamily="18" charset="0"/>
              </a:rPr>
              <a:t>.     </a:t>
            </a:r>
            <a:r>
              <a:rPr lang="en-US" sz="1300" dirty="0" err="1">
                <a:solidFill>
                  <a:schemeClr val="tx1"/>
                </a:solidFill>
                <a:latin typeface="Palatino Linotype" pitchFamily="18" charset="0"/>
              </a:rPr>
              <a:t>Spliceosome</a:t>
            </a:r>
            <a:r>
              <a:rPr lang="en-US" sz="1300" dirty="0">
                <a:solidFill>
                  <a:schemeClr val="tx1"/>
                </a:solidFill>
                <a:latin typeface="Palatino Linotype" pitchFamily="18" charset="0"/>
              </a:rPr>
              <a:t> Mediated RNA Trans-splicing</a:t>
            </a:r>
          </a:p>
          <a:p>
            <a:pPr algn="l"/>
            <a:r>
              <a:rPr lang="en-US" sz="1300" dirty="0" smtClean="0">
                <a:solidFill>
                  <a:schemeClr val="tx1"/>
                </a:solidFill>
                <a:latin typeface="Palatino Linotype" pitchFamily="18" charset="0"/>
              </a:rPr>
              <a:t>	B</a:t>
            </a:r>
            <a:r>
              <a:rPr lang="en-US" sz="1300" dirty="0">
                <a:solidFill>
                  <a:schemeClr val="tx1"/>
                </a:solidFill>
                <a:latin typeface="Palatino Linotype" pitchFamily="18" charset="0"/>
              </a:rPr>
              <a:t>.     Triplex-Helix-Forming </a:t>
            </a:r>
            <a:r>
              <a:rPr lang="en-US" sz="1300" dirty="0" err="1">
                <a:solidFill>
                  <a:schemeClr val="tx1"/>
                </a:solidFill>
                <a:latin typeface="Palatino Linotype" pitchFamily="18" charset="0"/>
              </a:rPr>
              <a:t>Oligonucleotide</a:t>
            </a:r>
            <a:r>
              <a:rPr lang="en-US" sz="1300" dirty="0">
                <a:solidFill>
                  <a:schemeClr val="tx1"/>
                </a:solidFill>
                <a:latin typeface="Palatino Linotype" pitchFamily="18" charset="0"/>
              </a:rPr>
              <a:t> Therapy</a:t>
            </a:r>
          </a:p>
          <a:p>
            <a:pPr algn="l"/>
            <a:r>
              <a:rPr lang="en-US" sz="1300" dirty="0" smtClean="0">
                <a:solidFill>
                  <a:schemeClr val="tx1"/>
                </a:solidFill>
                <a:latin typeface="Palatino Linotype" pitchFamily="18" charset="0"/>
              </a:rPr>
              <a:t>	C</a:t>
            </a:r>
            <a:r>
              <a:rPr lang="en-US" sz="1300" dirty="0">
                <a:solidFill>
                  <a:schemeClr val="tx1"/>
                </a:solidFill>
                <a:latin typeface="Palatino Linotype" pitchFamily="18" charset="0"/>
              </a:rPr>
              <a:t>.     Antisense Therapy</a:t>
            </a:r>
          </a:p>
          <a:p>
            <a:pPr algn="l"/>
            <a:r>
              <a:rPr lang="en-US" sz="1300" dirty="0" smtClean="0">
                <a:solidFill>
                  <a:schemeClr val="tx1"/>
                </a:solidFill>
                <a:latin typeface="Palatino Linotype" pitchFamily="18" charset="0"/>
              </a:rPr>
              <a:t>	D</a:t>
            </a:r>
            <a:r>
              <a:rPr lang="en-US" sz="1300" dirty="0">
                <a:solidFill>
                  <a:schemeClr val="tx1"/>
                </a:solidFill>
                <a:latin typeface="Palatino Linotype" pitchFamily="18" charset="0"/>
              </a:rPr>
              <a:t>.     </a:t>
            </a:r>
            <a:r>
              <a:rPr lang="en-US" sz="1300" dirty="0" err="1">
                <a:solidFill>
                  <a:schemeClr val="tx1"/>
                </a:solidFill>
                <a:latin typeface="Palatino Linotype" pitchFamily="18" charset="0"/>
              </a:rPr>
              <a:t>Ribozyme</a:t>
            </a:r>
            <a:r>
              <a:rPr lang="en-US" sz="1300" dirty="0">
                <a:solidFill>
                  <a:schemeClr val="tx1"/>
                </a:solidFill>
                <a:latin typeface="Palatino Linotype" pitchFamily="18" charset="0"/>
              </a:rPr>
              <a:t> Therapy</a:t>
            </a:r>
          </a:p>
          <a:p>
            <a:pPr algn="l"/>
            <a:r>
              <a:rPr lang="en-US" sz="1300" dirty="0">
                <a:solidFill>
                  <a:schemeClr val="tx1"/>
                </a:solidFill>
                <a:latin typeface="Palatino Linotype" pitchFamily="18" charset="0"/>
              </a:rPr>
              <a:t>VI.      </a:t>
            </a:r>
            <a:r>
              <a:rPr lang="en-US" sz="1300" dirty="0" err="1">
                <a:solidFill>
                  <a:schemeClr val="tx1"/>
                </a:solidFill>
                <a:latin typeface="Palatino Linotype" pitchFamily="18" charset="0"/>
              </a:rPr>
              <a:t>Virotherapy</a:t>
            </a:r>
            <a:endParaRPr lang="en-US" sz="1300" dirty="0">
              <a:solidFill>
                <a:schemeClr val="tx1"/>
              </a:solidFill>
              <a:latin typeface="Palatino Linotype" pitchFamily="18" charset="0"/>
            </a:endParaRPr>
          </a:p>
          <a:p>
            <a:pPr algn="l"/>
            <a:r>
              <a:rPr lang="en-US" sz="1300" dirty="0">
                <a:solidFill>
                  <a:schemeClr val="tx1"/>
                </a:solidFill>
                <a:latin typeface="Palatino Linotype" pitchFamily="18" charset="0"/>
              </a:rPr>
              <a:t>VII.     Stem Cells</a:t>
            </a:r>
          </a:p>
          <a:p>
            <a:pPr algn="l"/>
            <a:r>
              <a:rPr lang="en-US" sz="1300" dirty="0" smtClean="0">
                <a:solidFill>
                  <a:schemeClr val="tx1"/>
                </a:solidFill>
                <a:latin typeface="Palatino Linotype" pitchFamily="18" charset="0"/>
              </a:rPr>
              <a:t>	A</a:t>
            </a:r>
            <a:r>
              <a:rPr lang="en-US" sz="1300" dirty="0">
                <a:solidFill>
                  <a:schemeClr val="tx1"/>
                </a:solidFill>
                <a:latin typeface="Palatino Linotype" pitchFamily="18" charset="0"/>
              </a:rPr>
              <a:t>.     Therapeutic Cloning and Embryonic Stem Cells</a:t>
            </a:r>
          </a:p>
          <a:p>
            <a:pPr algn="l"/>
            <a:r>
              <a:rPr lang="en-US" sz="1300" dirty="0">
                <a:solidFill>
                  <a:schemeClr val="tx1"/>
                </a:solidFill>
                <a:latin typeface="Palatino Linotype" pitchFamily="18" charset="0"/>
              </a:rPr>
              <a:t>VIII.    Vaccines</a:t>
            </a:r>
          </a:p>
          <a:p>
            <a:pPr algn="l"/>
            <a:r>
              <a:rPr lang="en-US" sz="1300" dirty="0">
                <a:solidFill>
                  <a:schemeClr val="tx1"/>
                </a:solidFill>
                <a:latin typeface="Palatino Linotype" pitchFamily="18" charset="0"/>
              </a:rPr>
              <a:t>IX.       Tissue Engineering</a:t>
            </a:r>
          </a:p>
          <a:p>
            <a:pPr algn="l"/>
            <a:r>
              <a:rPr lang="en-US" sz="1300" dirty="0">
                <a:solidFill>
                  <a:schemeClr val="tx1"/>
                </a:solidFill>
                <a:latin typeface="Palatino Linotype" pitchFamily="18" charset="0"/>
              </a:rPr>
              <a:t>X.        </a:t>
            </a:r>
            <a:r>
              <a:rPr lang="en-US" sz="1300" dirty="0" err="1">
                <a:solidFill>
                  <a:schemeClr val="tx1"/>
                </a:solidFill>
                <a:latin typeface="Palatino Linotype" pitchFamily="18" charset="0"/>
              </a:rPr>
              <a:t>Xenotransplantation</a:t>
            </a:r>
            <a:endParaRPr lang="en-US" sz="1300" dirty="0">
              <a:solidFill>
                <a:schemeClr val="tx1"/>
              </a:solidFill>
              <a:latin typeface="Palatino Linotype" pitchFamily="18" charset="0"/>
            </a:endParaRPr>
          </a:p>
          <a:p>
            <a:pPr algn="l"/>
            <a:r>
              <a:rPr lang="en-US" sz="1300" dirty="0">
                <a:solidFill>
                  <a:schemeClr val="tx1"/>
                </a:solidFill>
                <a:latin typeface="Palatino Linotype" pitchFamily="18" charset="0"/>
              </a:rPr>
              <a:t>XI.       Drug Delivery</a:t>
            </a:r>
          </a:p>
          <a:p>
            <a:pPr algn="l"/>
            <a:r>
              <a:rPr lang="en-US" sz="1300" dirty="0" smtClean="0">
                <a:solidFill>
                  <a:schemeClr val="tx1"/>
                </a:solidFill>
                <a:latin typeface="Palatino Linotype" pitchFamily="18" charset="0"/>
              </a:rPr>
              <a:t>	A</a:t>
            </a:r>
            <a:r>
              <a:rPr lang="en-US" sz="1300" dirty="0">
                <a:solidFill>
                  <a:schemeClr val="tx1"/>
                </a:solidFill>
                <a:latin typeface="Palatino Linotype" pitchFamily="18" charset="0"/>
              </a:rPr>
              <a:t>.     Biosensors</a:t>
            </a:r>
          </a:p>
          <a:p>
            <a:pPr algn="l"/>
            <a:r>
              <a:rPr lang="en-US" sz="1300" dirty="0" smtClean="0">
                <a:solidFill>
                  <a:schemeClr val="tx1"/>
                </a:solidFill>
                <a:latin typeface="Palatino Linotype" pitchFamily="18" charset="0"/>
              </a:rPr>
              <a:t>	B</a:t>
            </a:r>
            <a:r>
              <a:rPr lang="en-US" sz="1300" dirty="0">
                <a:solidFill>
                  <a:schemeClr val="tx1"/>
                </a:solidFill>
                <a:latin typeface="Palatino Linotype" pitchFamily="18" charset="0"/>
              </a:rPr>
              <a:t>.     Biotech Revolution: Nanotechnology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769280"/>
            <a:ext cx="914400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G.     Gene Therapy Examples.</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a:latin typeface="Palatino Linotype" pitchFamily="18" charset="0"/>
                <a:ea typeface="Times New Roman" pitchFamily="18" charset="0"/>
                <a:cs typeface="Times" charset="0"/>
              </a:rPr>
              <a:t>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1.      First Gene Therapy.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a:t>
            </a:r>
            <a:r>
              <a:rPr kumimoji="0" lang="en-US" sz="1600" b="0" i="0" u="none" strike="noStrike" cap="none" normalizeH="0" dirty="0" smtClean="0">
                <a:ln>
                  <a:noFill/>
                </a:ln>
                <a:solidFill>
                  <a:schemeClr val="tx1"/>
                </a:solidFill>
                <a:effectLst/>
                <a:latin typeface="Palatino Linotype" pitchFamily="18" charset="0"/>
                <a:ea typeface="Times New Roman" pitchFamily="18" charset="0"/>
                <a:cs typeface="Times" charset="0"/>
              </a:rPr>
              <a:t>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a)     Occurred at the NIH for treatment of severe combined immune deficiency 	</a:t>
            </a:r>
            <a:r>
              <a:rPr kumimoji="0" lang="en-US" sz="1600" b="0" i="0" u="none" strike="noStrike" cap="none" normalizeH="0" dirty="0" smtClean="0">
                <a:ln>
                  <a:noFill/>
                </a:ln>
                <a:solidFill>
                  <a:schemeClr val="tx1"/>
                </a:solidFill>
                <a:effectLst/>
                <a:latin typeface="Palatino Linotype" pitchFamily="18" charset="0"/>
                <a:ea typeface="Times New Roman" pitchFamily="18" charset="0"/>
                <a:cs typeface="Times" charset="0"/>
              </a:rPr>
              <a:t>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(SCID), which is caused by a defective adenosine </a:t>
            </a:r>
            <a:r>
              <a:rPr kumimoji="0" lang="en-US" sz="1600" b="0" i="0" u="none" strike="noStrike" cap="none" normalizeH="0" baseline="0" dirty="0" err="1" smtClean="0">
                <a:ln>
                  <a:noFill/>
                </a:ln>
                <a:solidFill>
                  <a:schemeClr val="tx1"/>
                </a:solidFill>
                <a:effectLst/>
                <a:latin typeface="Palatino Linotype" pitchFamily="18" charset="0"/>
                <a:ea typeface="Times New Roman" pitchFamily="18" charset="0"/>
                <a:cs typeface="Times" charset="0"/>
              </a:rPr>
              <a:t>deaminase</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gene that causes 		the immune system to not function correctly.</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a:latin typeface="Palatino Linotype" pitchFamily="18" charset="0"/>
                <a:ea typeface="Times New Roman" pitchFamily="18" charset="0"/>
                <a:cs typeface="Times" charset="0"/>
              </a:rPr>
              <a:t>	 </a:t>
            </a:r>
            <a:r>
              <a:rPr lang="en-US" sz="1600" dirty="0" smtClean="0">
                <a:latin typeface="Palatino Linotype" pitchFamily="18" charset="0"/>
                <a:ea typeface="Times New Roman" pitchFamily="18" charset="0"/>
                <a:cs typeface="Times" charset="0"/>
              </a:rPr>
              <a:t>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b)     In 1990, a 4-year-old girl received T-lymphocytes with the correct ADA gene.</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c)      The therapy had to be repeated because the enzyme would be produced for 		only a few months and then stopped.</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a:latin typeface="Palatino Linotype" pitchFamily="18" charset="0"/>
                <a:ea typeface="Times New Roman" pitchFamily="18" charset="0"/>
                <a:cs typeface="Times" charset="0"/>
              </a:rPr>
              <a:t>	</a:t>
            </a:r>
            <a:r>
              <a:rPr lang="en-US" sz="1600" dirty="0" smtClean="0">
                <a:latin typeface="Palatino Linotype" pitchFamily="18" charset="0"/>
                <a:ea typeface="Times New Roman" pitchFamily="18" charset="0"/>
                <a:cs typeface="Times" charset="0"/>
              </a:rPr>
              <a:t>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d)     Three years later more than 50% of the T cells in the girl contained the corrected 		gene, and in 2003 her body still actively produces ADA.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a:latin typeface="Palatino Linotype" pitchFamily="18" charset="0"/>
                <a:ea typeface="Times New Roman" pitchFamily="18" charset="0"/>
                <a:cs typeface="Times" charset="0"/>
              </a:rPr>
              <a:t>	 </a:t>
            </a:r>
            <a:r>
              <a:rPr lang="en-US" sz="1600" dirty="0" smtClean="0">
                <a:latin typeface="Palatino Linotype" pitchFamily="18" charset="0"/>
                <a:ea typeface="Times New Roman" pitchFamily="18" charset="0"/>
                <a:cs typeface="Times" charset="0"/>
              </a:rPr>
              <a:t>       </a:t>
            </a:r>
            <a:r>
              <a:rPr kumimoji="0" lang="en-US" sz="16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e)     A second trial occurred on an 11-year-old girl, but her immune system 			developed a reaction against the virus, and only 0.1% to 1.0% of her cells 		produced ADA.</a:t>
            </a:r>
            <a:r>
              <a:rPr kumimoji="0" lang="en-US" sz="1600" b="0" i="0" u="none" strike="noStrike" cap="none" normalizeH="0" baseline="0" dirty="0" smtClean="0">
                <a:ln>
                  <a:noFill/>
                </a:ln>
                <a:solidFill>
                  <a:schemeClr val="tx1"/>
                </a:solidFill>
                <a:effectLst/>
                <a:latin typeface="Arial" pitchFamily="34"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1333500"/>
            <a:ext cx="91440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2.      Lung Disease—Cystic Fibrosis.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     Caused by a defective ion transport molecule called the “CF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transmembrane</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conductance regulator” (CFTR) in the plasma membrane of a cell, and affects airways, 		       the intestines, and the pancreas (</a:t>
            </a:r>
            <a:r>
              <a:rPr kumimoji="0" lang="en-US" sz="1400" b="1" i="0" u="sng" strike="noStrike" cap="none" normalizeH="0" baseline="0" dirty="0" smtClean="0">
                <a:ln>
                  <a:noFill/>
                </a:ln>
                <a:solidFill>
                  <a:schemeClr val="tx1"/>
                </a:solidFill>
                <a:effectLst/>
                <a:latin typeface="Palatino Linotype" pitchFamily="18" charset="0"/>
                <a:ea typeface="Times New Roman" pitchFamily="18" charset="0"/>
                <a:cs typeface="Times"/>
              </a:rPr>
              <a:t>Figure 10.2</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b)     People with CF have symptoms such as increased mucus production, bacterial 		        infections in the lungs, and altered epithelial cell transport.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c)     For therapy to work, only a small amount of molecules need to be produced per cell.</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It has been successful in cell culture and in CF mice by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liposomes</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d)     Spraying adenoviruses with the CFTR gene into the nose has had only temporary 		        treatment, and does not treat distant organs such as the pancreas.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e)     Another alternative is spraying a DNA-liposome aerosol into the nose, but it may not 		        affect distant organs.</a:t>
            </a:r>
            <a:r>
              <a:rPr kumimoji="0" lang="en-US" sz="1400" b="0" i="0" u="none" strike="noStrike" cap="none" normalizeH="0" baseline="0" dirty="0" smtClean="0">
                <a:ln>
                  <a:noFill/>
                </a:ln>
                <a:solidFill>
                  <a:schemeClr val="tx1"/>
                </a:solidFill>
                <a:effectLst/>
                <a:latin typeface="Arial" pitchFamily="34"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n0038.jpg"/>
          <p:cNvPicPr>
            <a:picLocks noGrp="1" noChangeAspect="1"/>
          </p:cNvPicPr>
          <p:nvPr>
            <p:ph idx="1"/>
          </p:nvPr>
        </p:nvPicPr>
        <p:blipFill>
          <a:blip r:embed="rId2" cstate="print"/>
          <a:stretch>
            <a:fillRect/>
          </a:stretch>
        </p:blipFill>
        <p:spPr>
          <a:xfrm>
            <a:off x="2057400" y="815078"/>
            <a:ext cx="4724400" cy="5726739"/>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990600"/>
            <a:ext cx="9144000"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3.      Liver Disease.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Transfected</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hepatocytes</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(liver cells) have not been inserted into the liver with much 		        success, with only about 10% of the cells incorporating into the liver.</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b)     In 1992, a 29-year-old patient was treated for familial hypercholesterolemia (FH):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(1)  Causes cholesterol to build up in arteries, leading to heart disease.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(2)   Caused by a defective low-density lipoprotein receptor (LDLR) gene. </a:t>
            </a: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(3)   250 grams of the patient’s liver was removed and cultured.</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(4)   A retrovirus was used to infect about 25% of the cells. </a:t>
            </a: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(5)   The cells were returned to the liver through a catheter.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(6)   Tests confirmed that the cells were expressing the LDLR gene, and medication 		                contributed to lowering cholesterol levels.</a:t>
            </a:r>
            <a:r>
              <a:rPr kumimoji="0" lang="en-US" sz="1400" b="0" i="0" u="none" strike="noStrike" cap="none" normalizeH="0" baseline="0" dirty="0" smtClean="0">
                <a:ln>
                  <a:noFill/>
                </a:ln>
                <a:solidFill>
                  <a:schemeClr val="tx1"/>
                </a:solidFill>
                <a:effectLst/>
                <a:latin typeface="Arial" pitchFamily="34"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694880"/>
            <a:ext cx="9144000"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Palatino Linotype" pitchFamily="18" charset="0"/>
                <a:ea typeface="Times New Roman" pitchFamily="18" charset="0"/>
                <a:cs typeface="Times"/>
              </a:rPr>
              <a:t>II.        Clinical Trials</a:t>
            </a:r>
            <a:endParaRPr kumimoji="0" lang="en-US"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     After the therapy has been tested on animals (called “preclinical trials”), it is then tried on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humans.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B.     There are several types of clinical trials: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1.      Diagnostic trial—identifies better tests for diagnosing diseases.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2.      Treatment trial—tests new therapies or drugs.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3.      Prevention trial—looks for new ways to prevent disease in people who have never 		         had the disease.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4.      Quality of life trial—looks to improve the well-being and quality of life of chronically 		         ill patients.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5.      Screening trial—finds ways to detect specific diseases or health conditions.</a:t>
            </a:r>
            <a:r>
              <a:rPr kumimoji="0" lang="en-US" sz="1400" b="0" i="0" u="none" strike="noStrike" cap="none" normalizeH="0" baseline="0" dirty="0" smtClean="0">
                <a:ln>
                  <a:noFill/>
                </a:ln>
                <a:solidFill>
                  <a:schemeClr val="tx1"/>
                </a:solidFill>
                <a:effectLst/>
                <a:latin typeface="Arial" pitchFamily="34"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865243"/>
            <a:ext cx="9144000"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C.     There are several phases to clinical trials (</a:t>
            </a:r>
            <a:r>
              <a:rPr kumimoji="0" lang="en-US" sz="1400" b="1" i="0" u="sng" strike="noStrike" cap="none" normalizeH="0" baseline="0" dirty="0" smtClean="0">
                <a:ln>
                  <a:noFill/>
                </a:ln>
                <a:solidFill>
                  <a:schemeClr val="tx1"/>
                </a:solidFill>
                <a:effectLst/>
                <a:latin typeface="Palatino Linotype" pitchFamily="18" charset="0"/>
                <a:ea typeface="Times New Roman" pitchFamily="18" charset="0"/>
                <a:cs typeface="Times" charset="0"/>
              </a:rPr>
              <a:t>Figure 10.3</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charset="0"/>
              </a:rPr>
              <a:t>	 </a:t>
            </a:r>
            <a:r>
              <a:rPr lang="en-US" sz="1400" dirty="0" smtClean="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1.      Phase I Trials—testing on a small number (twenty to thirty) of human volunteers to</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determine dosage limits, route of delivery, and to assess the procedure’s toxicity and safety.</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charset="0"/>
              </a:rPr>
              <a:t>	 </a:t>
            </a:r>
            <a:r>
              <a:rPr lang="en-US" sz="1400" dirty="0" smtClean="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2.      Phase II Trials—determine effectiveness and collect additional toxicity and safety</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information with a larger group of people (100–300). If the therapy is effective and safe, the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researchers begin phase III trials.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charset="0"/>
              </a:rPr>
              <a:t>	</a:t>
            </a:r>
            <a:r>
              <a:rPr lang="en-US" sz="1400" dirty="0" smtClean="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3.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Phase III Trials—a much larger group of people is tested (1000–5000). Information obtained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from phase I and II clinical trials is incorporated, and a comprehensive investigation of the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therapeutic role of the drug is conducted.</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charset="0"/>
              </a:rPr>
              <a:t>	</a:t>
            </a:r>
            <a:r>
              <a:rPr lang="en-US" sz="1400" dirty="0" smtClean="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4.      Seek FDA approval—once Phase III trials are completed, an application to the FDA is made 	                for approval.</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charset="0"/>
              </a:rPr>
              <a:t>	</a:t>
            </a:r>
            <a:r>
              <a:rPr lang="en-US" sz="1400" dirty="0" smtClean="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5.      Phase IV Trials—when the therapy is approved, if any questions remain regarding safety and 	                efficacy, as well as the use of the treatment, they are addressed in this final check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before the drug is allowed to be released.</a:t>
            </a:r>
            <a:r>
              <a:rPr kumimoji="0" lang="en-US" sz="1400" b="0" i="0" u="none" strike="noStrike" cap="none" normalizeH="0" baseline="0" dirty="0" smtClean="0">
                <a:ln>
                  <a:noFill/>
                </a:ln>
                <a:solidFill>
                  <a:schemeClr val="tx1"/>
                </a:solidFill>
                <a:effectLst/>
                <a:latin typeface="Arial" pitchFamily="34"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n0039.jpg"/>
          <p:cNvPicPr>
            <a:picLocks noGrp="1" noChangeAspect="1"/>
          </p:cNvPicPr>
          <p:nvPr>
            <p:ph idx="1"/>
          </p:nvPr>
        </p:nvPicPr>
        <p:blipFill>
          <a:blip r:embed="rId2" cstate="print"/>
          <a:stretch>
            <a:fillRect/>
          </a:stretch>
        </p:blipFill>
        <p:spPr>
          <a:xfrm>
            <a:off x="1138549" y="762000"/>
            <a:ext cx="6633851" cy="599186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1153925"/>
            <a:ext cx="914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0050" marR="0" lvl="0" indent="-400050" algn="l" defTabSz="914400" rtl="0" eaLnBrk="1" fontAlgn="base" latinLnBrk="0" hangingPunct="1">
              <a:lnSpc>
                <a:spcPct val="100000"/>
              </a:lnSpc>
              <a:spcBef>
                <a:spcPct val="0"/>
              </a:spcBef>
              <a:spcAft>
                <a:spcPct val="0"/>
              </a:spcAft>
              <a:buClrTx/>
              <a:buSzTx/>
              <a:buFontTx/>
              <a:buAutoNum type="romanUcPeriod" startAt="3"/>
              <a:tabLst/>
            </a:pPr>
            <a:r>
              <a:rPr kumimoji="0" lang="en-US" sz="1600" b="1" i="0" u="none" strike="noStrike" cap="none" normalizeH="0" baseline="0" dirty="0" smtClean="0">
                <a:ln>
                  <a:noFill/>
                </a:ln>
                <a:solidFill>
                  <a:schemeClr val="tx1"/>
                </a:solidFill>
                <a:effectLst/>
                <a:latin typeface="Palatino Linotype" pitchFamily="18" charset="0"/>
                <a:ea typeface="Times New Roman" pitchFamily="18" charset="0"/>
                <a:cs typeface="Times"/>
              </a:rPr>
              <a:t>Issues in Gene Therapy</a:t>
            </a:r>
          </a:p>
          <a:p>
            <a:pPr marL="400050" marR="0" lvl="0" indent="-400050" algn="l" defTabSz="914400" rtl="0" eaLnBrk="1" fontAlgn="base" latinLnBrk="0" hangingPunct="1">
              <a:lnSpc>
                <a:spcPct val="100000"/>
              </a:lnSpc>
              <a:spcBef>
                <a:spcPct val="0"/>
              </a:spcBef>
              <a:spcAft>
                <a:spcPct val="0"/>
              </a:spcAft>
              <a:buClrTx/>
              <a:buSzTx/>
              <a:tabLst/>
            </a:pPr>
            <a:endParaRPr kumimoji="0" lang="en-US"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     Even though gene therapy has great potential, many issues still need to be resolved to determine 	         the safety and effectiveness of the therapy:</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1.      Who will be eligible to receive gene therapy?</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2.      Should gene therapy be used to prevent disease in addition to treating disease?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3.      Who will have access to gene therapy? How will it be made available and affordable 		         to those in need?</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B.     Cause for Concern? Is Gene Therapy Safe?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1.      Gene therapy is a new field that has many risks, as seen in these two cases below.</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2.      Jesse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Gelsinger</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case: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     An 18-year-old with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ornithine</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transcarbamylase</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(OTC) deficiency.</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b)     Participated in a gene therapy study even though he was otherwise healthy.</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c)      The therapy involved adenovirus vectors.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d)     The vectors led to his death due to clotting disorders and organ failure.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3.      SCID studies and Leukemia:</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     Nearly thirty gene therapy trials were cancelled after two children treated for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ADA deficiency developed leukemia.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b)     The retrovirus used inserted the DNA next to an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oncogene</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 gene that can lead 		                 to cancer) in a white blood cell and cause them to grow uncontrollably.</a:t>
            </a:r>
            <a:r>
              <a:rPr kumimoji="0" lang="en-US" sz="1400" b="0" i="0" u="none" strike="noStrike" cap="none" normalizeH="0" baseline="0" dirty="0" smtClean="0">
                <a:ln>
                  <a:noFill/>
                </a:ln>
                <a:solidFill>
                  <a:schemeClr val="tx1"/>
                </a:solidFill>
                <a:effectLst/>
                <a:latin typeface="Arial" pitchFamily="34" charset="0"/>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494692"/>
            <a:ext cx="9144000" cy="32778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0050" marR="0" lvl="0" indent="-400050" algn="l" defTabSz="914400" rtl="0" eaLnBrk="1" fontAlgn="base" latinLnBrk="0" hangingPunct="1">
              <a:lnSpc>
                <a:spcPct val="100000"/>
              </a:lnSpc>
              <a:spcBef>
                <a:spcPct val="0"/>
              </a:spcBef>
              <a:spcAft>
                <a:spcPct val="0"/>
              </a:spcAft>
              <a:buClrTx/>
              <a:buSzTx/>
              <a:buFontTx/>
              <a:buAutoNum type="romanUcPeriod" startAt="4"/>
              <a:tabLst/>
            </a:pPr>
            <a:r>
              <a:rPr kumimoji="0" lang="en-US" sz="1600" b="1" i="0" u="none" strike="noStrike" cap="none" normalizeH="0" baseline="0" dirty="0" smtClean="0">
                <a:ln>
                  <a:noFill/>
                </a:ln>
                <a:solidFill>
                  <a:schemeClr val="tx1"/>
                </a:solidFill>
                <a:effectLst/>
                <a:latin typeface="Palatino Linotype" pitchFamily="18" charset="0"/>
                <a:ea typeface="Times New Roman" pitchFamily="18" charset="0"/>
                <a:cs typeface="Times"/>
              </a:rPr>
              <a:t>Recent Gene Therapy Success</a:t>
            </a:r>
            <a:endParaRPr lang="en-US" sz="1000" dirty="0">
              <a:latin typeface="Palatino Linotype" pitchFamily="18" charset="0"/>
              <a:ea typeface="Times New Roman" pitchFamily="18" charset="0"/>
              <a:cs typeface="Times"/>
            </a:endParaRPr>
          </a:p>
          <a:p>
            <a:pPr marL="285750" marR="0" lvl="0" indent="-285750" algn="l" defTabSz="914400" rtl="0" eaLnBrk="1" fontAlgn="base" latinLnBrk="0" hangingPunct="1">
              <a:lnSpc>
                <a:spcPct val="100000"/>
              </a:lnSpc>
              <a:spcBef>
                <a:spcPct val="0"/>
              </a:spcBef>
              <a:spcAft>
                <a:spcPct val="0"/>
              </a:spcAft>
              <a:buClrTx/>
              <a:buSzTx/>
              <a:buFontTx/>
              <a:buAutoNum type="romanUcPeriod" startAt="4"/>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     No one has completely been cured by gene therapy, but successes have many believing that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gene therapy could be used for diseases that are difficult to treat. </a:t>
            </a: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B.     The first commercially licensed gene therapy:</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1.      In October 2003 in China, under the name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Gendicine</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after 5 years of clinical trials.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2.      Treats head and neck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squamous</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cell carcinoma.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3.      An adenovirus vector containing the p53 tumor suppressor gene; can be used along 		         with chemotherapy and radiation therapy to increase effectiveness.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4.      Only reported side effect is a low-grade fever.</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0"/>
            <a:ext cx="9144000" cy="6247670"/>
          </a:xfrm>
          <a:prstGeom prst="rect">
            <a:avLst/>
          </a:prstGeom>
          <a:noFill/>
          <a:ln w="9525">
            <a:noFill/>
            <a:miter lim="800000"/>
            <a:headEnd/>
            <a:tailEnd/>
          </a:ln>
          <a:effectLst/>
        </p:spPr>
        <p:txBody>
          <a:bodyPr vert="horz" wrap="square" lIns="990288" tIns="431664" rIns="685584" bIns="17774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Palatino Linotype" pitchFamily="18" charset="0"/>
                <a:ea typeface="Times New Roman" pitchFamily="18" charset="0"/>
                <a:cs typeface="Times"/>
              </a:rPr>
              <a:t>V.        New Approaches to Gene Therapy</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     Why new approaches are needed:</a:t>
            </a: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Palatino Linotype"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cs typeface="Times"/>
              </a:rPr>
              <a:t>	           </a:t>
            </a:r>
            <a:r>
              <a:rPr lang="en-US" sz="1400" dirty="0" smtClean="0">
                <a:latin typeface="Arial" pitchFamily="34" charset="0"/>
              </a:rPr>
              <a:t>1.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Sometimes correcting the defective gene is not effective.</a:t>
            </a:r>
            <a:endParaRPr kumimoji="0" lang="en-US" sz="1400" b="0" i="0" u="none" strike="noStrike" cap="none" normalizeH="0" baseline="0" dirty="0" smtClean="0">
              <a:ln>
                <a:noFill/>
              </a:ln>
              <a:solidFill>
                <a:schemeClr val="tx1"/>
              </a:solidFill>
              <a:effectLst/>
              <a:latin typeface="Arial" pitchFamily="34" charset="0"/>
            </a:endParaRPr>
          </a:p>
          <a:p>
            <a:pPr marL="228600" marR="0" lvl="0" indent="-228600" algn="l" defTabSz="914400" rtl="0" eaLnBrk="0" fontAlgn="base" latinLnBrk="0" hangingPunct="0">
              <a:lnSpc>
                <a:spcPct val="100000"/>
              </a:lnSpc>
              <a:spcBef>
                <a:spcPct val="0"/>
              </a:spcBef>
              <a:spcAft>
                <a:spcPct val="0"/>
              </a:spcAft>
              <a:buClrTx/>
              <a:buSzTx/>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2.  For example, a mutated gene can prevent a normal protein from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functioning properly. This is called a “dominant negative gene” </a:t>
            </a:r>
          </a:p>
          <a:p>
            <a:pPr marL="228600" marR="0" lvl="0" indent="-228600" algn="l" defTabSz="914400" rtl="0" eaLnBrk="0" fontAlgn="base" latinLnBrk="0" hangingPunct="0">
              <a:lnSpc>
                <a:spcPct val="100000"/>
              </a:lnSpc>
              <a:spcBef>
                <a:spcPct val="0"/>
              </a:spcBef>
              <a:spcAft>
                <a:spcPct val="0"/>
              </a:spcAft>
              <a:buClrTx/>
              <a:buSzTx/>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t>
            </a:r>
            <a:r>
              <a:rPr kumimoji="0" lang="en-US" sz="1400" b="1" i="0" u="sng" strike="noStrike" cap="none" normalizeH="0" baseline="0" dirty="0" smtClean="0">
                <a:ln>
                  <a:noFill/>
                </a:ln>
                <a:solidFill>
                  <a:schemeClr val="tx1"/>
                </a:solidFill>
                <a:effectLst/>
                <a:latin typeface="Palatino Linotype" pitchFamily="18" charset="0"/>
                <a:ea typeface="Times New Roman" pitchFamily="18" charset="0"/>
                <a:cs typeface="Times"/>
              </a:rPr>
              <a:t>Figure 10.4</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and cannot be corrected by simply inserting the correct gene.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B.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Spliceosome</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Mediated RNA Trans-splicing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SMaRT</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r>
              <a:rPr kumimoji="0" lang="en-US" sz="1400" b="1" i="0" u="sng" strike="noStrike" cap="none" normalizeH="0" baseline="0" dirty="0" smtClean="0">
                <a:ln>
                  <a:noFill/>
                </a:ln>
                <a:solidFill>
                  <a:schemeClr val="tx1"/>
                </a:solidFill>
                <a:effectLst/>
                <a:latin typeface="Palatino Linotype" pitchFamily="18" charset="0"/>
                <a:ea typeface="Times New Roman" pitchFamily="18" charset="0"/>
                <a:cs typeface="Times"/>
              </a:rPr>
              <a:t>Figure 10.5</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1.   Instead of correcting the gene, the region of mRNA that is affected is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repaired:</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     An RNA strand that pairs with the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intron</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(by base pairing) next to 		        the mutated region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exon</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of the mRNA is introduced into cells. 			        The RNA is genetically modified to contain the correct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exon</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and a 		        small region that binds to the neighboring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intron</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b)     When the RNA strand binds to the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intron</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the duplex (section of 			        double-stranded RNA) causes the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spliceosome</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to cut and remove 		        the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intron</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and the defective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exon</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from the mRNA.</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c)      The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exons</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are joined, with the corrected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exon</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ligated</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into the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mRNA, thereby generating a functional, mature mRNA and 			         protein.</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407313"/>
            <a:ext cx="9144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0050" marR="0" lvl="0" indent="-400050" algn="l" defTabSz="914400" rtl="0" eaLnBrk="1" fontAlgn="base" latinLnBrk="0" hangingPunct="1">
              <a:lnSpc>
                <a:spcPct val="100000"/>
              </a:lnSpc>
              <a:spcBef>
                <a:spcPct val="0"/>
              </a:spcBef>
              <a:spcAft>
                <a:spcPct val="0"/>
              </a:spcAft>
              <a:buClrTx/>
              <a:buSzTx/>
              <a:buFontTx/>
              <a:buAutoNum type="romanUcPeriod"/>
              <a:tabLst/>
            </a:pPr>
            <a:r>
              <a:rPr kumimoji="0" lang="en-US" sz="1600" b="1" i="0" u="none" strike="noStrike" cap="none" normalizeH="0" baseline="0" dirty="0" smtClean="0">
                <a:ln>
                  <a:noFill/>
                </a:ln>
                <a:solidFill>
                  <a:schemeClr val="tx1"/>
                </a:solidFill>
                <a:effectLst/>
                <a:latin typeface="Palatino Linotype" pitchFamily="18" charset="0"/>
                <a:ea typeface="Times New Roman" pitchFamily="18" charset="0"/>
                <a:cs typeface="Times"/>
              </a:rPr>
              <a:t>Gene Therapy</a:t>
            </a:r>
          </a:p>
          <a:p>
            <a:pPr marL="400050" marR="0" lvl="0" indent="-400050" algn="l" defTabSz="914400" rtl="0" eaLnBrk="1" fontAlgn="base" latinLnBrk="0" hangingPunct="1">
              <a:lnSpc>
                <a:spcPct val="100000"/>
              </a:lnSpc>
              <a:spcBef>
                <a:spcPct val="0"/>
              </a:spcBef>
              <a:spcAft>
                <a:spcPct val="0"/>
              </a:spcAft>
              <a:buClrTx/>
              <a:buSzTx/>
              <a:tabLst/>
            </a:pPr>
            <a:endParaRPr kumimoji="0" lang="en-US" sz="1600" b="1" i="0" u="none" strike="noStrike" cap="none" normalizeH="0" baseline="0" dirty="0" smtClean="0">
              <a:ln>
                <a:noFill/>
              </a:ln>
              <a:solidFill>
                <a:schemeClr val="tx1"/>
              </a:solidFill>
              <a:effectLst/>
              <a:latin typeface="Arial" pitchFamily="34" charset="0"/>
            </a:endParaRPr>
          </a:p>
          <a:p>
            <a:pPr marL="800100" lvl="1" indent="-342900" eaLnBrk="0" fontAlgn="base" hangingPunct="0">
              <a:spcBef>
                <a:spcPct val="0"/>
              </a:spcBef>
              <a:spcAft>
                <a:spcPct val="0"/>
              </a:spcAft>
              <a:buFontTx/>
              <a:buAutoNum type="alphaUcPeriod"/>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Introduction to Gene Therapy.</a:t>
            </a:r>
          </a:p>
          <a:p>
            <a:pPr marL="342900" marR="0" lvl="0" indent="-342900" algn="l" defTabSz="914400" rtl="0" eaLnBrk="0" fontAlgn="base" latinLnBrk="0" hangingPunct="0">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1.      Treating genetic diseases by transferring normal genes into cells to correct a disorder is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more desirable than treating the disease with a drug that might not be a cure.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2.      May impact acquired and genetic diseases, ranging from cystic fibrosis to AIDS.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3.      Gene therapy trials continue to be approved, even though there have been some devastating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results during some trials.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4.      Two types of gene therapy:</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     Somatic—using only the body’s cells to correct a disorder.</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b)     Germ line—permanently modifying a gene in the reproductive cells. There is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currently a moratorium (ban) on this gene therapy because of the possible ethical and 		        safety implications.</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n0040.jpg"/>
          <p:cNvPicPr>
            <a:picLocks noGrp="1" noChangeAspect="1"/>
          </p:cNvPicPr>
          <p:nvPr>
            <p:ph idx="1"/>
          </p:nvPr>
        </p:nvPicPr>
        <p:blipFill>
          <a:blip r:embed="rId2" cstate="print"/>
          <a:stretch>
            <a:fillRect/>
          </a:stretch>
        </p:blipFill>
        <p:spPr>
          <a:xfrm>
            <a:off x="1828800" y="1193242"/>
            <a:ext cx="5105400" cy="496905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n0041.jpg"/>
          <p:cNvPicPr>
            <a:picLocks noGrp="1" noChangeAspect="1"/>
          </p:cNvPicPr>
          <p:nvPr>
            <p:ph idx="1"/>
          </p:nvPr>
        </p:nvPicPr>
        <p:blipFill>
          <a:blip r:embed="rId2" cstate="print"/>
          <a:stretch>
            <a:fillRect/>
          </a:stretch>
        </p:blipFill>
        <p:spPr>
          <a:xfrm>
            <a:off x="2286000" y="381000"/>
            <a:ext cx="4162926" cy="6297520"/>
          </a:xfrm>
        </p:spPr>
      </p:pic>
      <p:sp>
        <p:nvSpPr>
          <p:cNvPr id="5" name="Rectangle 4"/>
          <p:cNvSpPr/>
          <p:nvPr/>
        </p:nvSpPr>
        <p:spPr>
          <a:xfrm>
            <a:off x="2209800" y="4876800"/>
            <a:ext cx="22098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1039506"/>
            <a:ext cx="9144000"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Palatino Linotype" pitchFamily="18" charset="0"/>
                <a:ea typeface="Times New Roman" pitchFamily="18" charset="0"/>
                <a:cs typeface="Times"/>
              </a:rPr>
              <a:t>C.     Triplex-Helix-Forming </a:t>
            </a:r>
            <a:r>
              <a:rPr kumimoji="0" lang="en-US" sz="1400" i="0" u="none" strike="noStrike" cap="none" normalizeH="0" baseline="0" dirty="0" err="1" smtClean="0">
                <a:ln>
                  <a:noFill/>
                </a:ln>
                <a:solidFill>
                  <a:schemeClr val="tx1"/>
                </a:solidFill>
                <a:effectLst/>
                <a:latin typeface="Palatino Linotype" pitchFamily="18" charset="0"/>
                <a:ea typeface="Times New Roman" pitchFamily="18" charset="0"/>
                <a:cs typeface="Times"/>
              </a:rPr>
              <a:t>Oligonucleotide</a:t>
            </a:r>
            <a:r>
              <a:rPr kumimoji="0" lang="en-US" sz="1400" i="0" u="none" strike="noStrike" cap="none" normalizeH="0" baseline="0" dirty="0" smtClean="0">
                <a:ln>
                  <a:noFill/>
                </a:ln>
                <a:solidFill>
                  <a:schemeClr val="tx1"/>
                </a:solidFill>
                <a:effectLst/>
                <a:latin typeface="Palatino Linotype" pitchFamily="18" charset="0"/>
                <a:ea typeface="Times New Roman" pitchFamily="18" charset="0"/>
                <a:cs typeface="Times"/>
              </a:rPr>
              <a:t> Therapy (</a:t>
            </a:r>
            <a:r>
              <a:rPr kumimoji="0" lang="en-US" sz="1400" b="1" i="0" u="sng" strike="noStrike" cap="none" normalizeH="0" baseline="0" dirty="0" smtClean="0">
                <a:ln>
                  <a:noFill/>
                </a:ln>
                <a:solidFill>
                  <a:schemeClr val="tx1"/>
                </a:solidFill>
                <a:effectLst/>
                <a:latin typeface="Palatino Linotype" pitchFamily="18" charset="0"/>
                <a:ea typeface="Times New Roman" pitchFamily="18" charset="0"/>
                <a:cs typeface="Times"/>
              </a:rPr>
              <a:t>Figure 10.6</a:t>
            </a:r>
            <a:r>
              <a:rPr kumimoji="0" lang="en-US" sz="1400" i="0" u="none" strike="noStrike" cap="none" normalizeH="0" baseline="0" dirty="0" smtClean="0">
                <a:ln>
                  <a:noFill/>
                </a:ln>
                <a:solidFill>
                  <a:schemeClr val="tx1"/>
                </a:solidFill>
                <a:effectLst/>
                <a:latin typeface="Palatino Linotype" pitchFamily="18" charset="0"/>
                <a:ea typeface="Times New Roman" pitchFamily="18" charset="0"/>
                <a:cs typeface="Times"/>
              </a:rPr>
              <a:t>)</a:t>
            </a:r>
            <a:endParaRPr kumimoji="0" lang="en-US" sz="140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1.      Synthetic triplex-forming nucleotides bind to target DNA regions, where they block</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transcription into mRNA.</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2.      The single-stranded string of nucleotides, about fifteen to twenty-one bases in length,</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binds to the groove between the double strands of DNA where the mutated gene is used.</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3.      The triple helix that forms blocks transcription from occurring, so mRNA will not be formed.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4.      A correct gene can be introduced into cells to produce the functional protein. </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crosja01\My Documents\My Scans\2010-10 (Oct)\scan0050.jpg"/>
          <p:cNvPicPr>
            <a:picLocks noGrp="1" noChangeAspect="1" noChangeArrowheads="1"/>
          </p:cNvPicPr>
          <p:nvPr>
            <p:ph idx="1"/>
          </p:nvPr>
        </p:nvPicPr>
        <p:blipFill>
          <a:blip r:embed="rId2" cstate="print"/>
          <a:srcRect b="47014"/>
          <a:stretch>
            <a:fillRect/>
          </a:stretch>
        </p:blipFill>
        <p:spPr bwMode="auto">
          <a:xfrm>
            <a:off x="2209800" y="685800"/>
            <a:ext cx="4642142" cy="509720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762520"/>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2563"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D.     Antisense Therapy (</a:t>
            </a:r>
            <a:r>
              <a:rPr kumimoji="0" lang="en-US" sz="1400" b="1" i="0" u="sng" strike="noStrike" cap="none" normalizeH="0" baseline="0" dirty="0" smtClean="0">
                <a:ln>
                  <a:noFill/>
                </a:ln>
                <a:solidFill>
                  <a:schemeClr val="tx1"/>
                </a:solidFill>
                <a:effectLst/>
                <a:latin typeface="Palatino Linotype" pitchFamily="18" charset="0"/>
                <a:ea typeface="Times New Roman" pitchFamily="18" charset="0"/>
                <a:cs typeface="Times" charset="0"/>
              </a:rPr>
              <a:t>Figure 10.7</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a:t>
            </a:r>
            <a:endParaRPr kumimoji="0" lang="en-US" sz="1400" b="0" i="0" u="none" strike="noStrike" cap="none" normalizeH="0" baseline="0" dirty="0" smtClean="0">
              <a:ln>
                <a:noFill/>
              </a:ln>
              <a:solidFill>
                <a:schemeClr val="tx1"/>
              </a:solidFill>
              <a:effectLst/>
              <a:latin typeface="Arial" pitchFamily="34" charset="0"/>
            </a:endParaRPr>
          </a:p>
          <a:p>
            <a:pPr marL="0" marR="0" lvl="0" indent="182563"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182563"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1.      Targets the mRNA of a mutated gene so that it cannot be translated into protein.</a:t>
            </a:r>
            <a:endParaRPr kumimoji="0" lang="en-US" sz="1400" b="0" i="0" u="none" strike="noStrike" cap="none" normalizeH="0" baseline="0" dirty="0" smtClean="0">
              <a:ln>
                <a:noFill/>
              </a:ln>
              <a:solidFill>
                <a:schemeClr val="tx1"/>
              </a:solidFill>
              <a:effectLst/>
              <a:latin typeface="Arial" pitchFamily="34" charset="0"/>
            </a:endParaRPr>
          </a:p>
          <a:p>
            <a:pPr marL="0" marR="0" lvl="0" indent="182563"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182563"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2.      Is complimentary to the mRNA that is used to code for the protein, called the “sense”</a:t>
            </a:r>
            <a:endParaRPr kumimoji="0" lang="en-US" sz="1400" b="0" i="0" u="none" strike="noStrike" cap="none" normalizeH="0" baseline="0" dirty="0" smtClean="0">
              <a:ln>
                <a:noFill/>
              </a:ln>
              <a:solidFill>
                <a:schemeClr val="tx1"/>
              </a:solidFill>
              <a:effectLst/>
              <a:latin typeface="Arial" pitchFamily="34" charset="0"/>
            </a:endParaRPr>
          </a:p>
          <a:p>
            <a:pPr marL="0" marR="0" lvl="0" indent="182563"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mRNA.</a:t>
            </a:r>
            <a:endParaRPr kumimoji="0" lang="en-US" sz="1400" b="0" i="0" u="none" strike="noStrike" cap="none" normalizeH="0" baseline="0" dirty="0" smtClean="0">
              <a:ln>
                <a:noFill/>
              </a:ln>
              <a:solidFill>
                <a:schemeClr val="tx1"/>
              </a:solidFill>
              <a:effectLst/>
              <a:latin typeface="Arial" pitchFamily="34" charset="0"/>
            </a:endParaRPr>
          </a:p>
          <a:p>
            <a:pPr marL="0" marR="0" lvl="0" indent="182563"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182563"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3.      The steps of the method are:</a:t>
            </a:r>
            <a:endParaRPr kumimoji="0" lang="en-US" sz="1400" b="0" i="0" u="none" strike="noStrike" cap="none" normalizeH="0" baseline="0" dirty="0" smtClean="0">
              <a:ln>
                <a:noFill/>
              </a:ln>
              <a:solidFill>
                <a:schemeClr val="tx1"/>
              </a:solidFill>
              <a:effectLst/>
              <a:latin typeface="Arial" pitchFamily="34" charset="0"/>
            </a:endParaRPr>
          </a:p>
          <a:p>
            <a:pPr marL="0" marR="0" lvl="0" indent="182563"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a)     New, “antisense” RNA is introduced into cells that is complimentary to the mRNA</a:t>
            </a:r>
            <a:endParaRPr kumimoji="0" lang="en-US" sz="1400" b="0" i="0" u="none" strike="noStrike" cap="none" normalizeH="0" baseline="0" dirty="0" smtClean="0">
              <a:ln>
                <a:noFill/>
              </a:ln>
              <a:solidFill>
                <a:schemeClr val="tx1"/>
              </a:solidFill>
              <a:effectLst/>
              <a:latin typeface="Arial" pitchFamily="34" charset="0"/>
            </a:endParaRPr>
          </a:p>
          <a:p>
            <a:pPr marL="0" marR="0" lvl="0" indent="182563"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that is used to code for the protein, called the “sense” mRNA.</a:t>
            </a:r>
            <a:endParaRPr kumimoji="0" lang="en-US" sz="1400" b="0" i="0" u="none" strike="noStrike" cap="none" normalizeH="0" baseline="0" dirty="0" smtClean="0">
              <a:ln>
                <a:noFill/>
              </a:ln>
              <a:solidFill>
                <a:schemeClr val="tx1"/>
              </a:solidFill>
              <a:effectLst/>
              <a:latin typeface="Arial" pitchFamily="34" charset="0"/>
            </a:endParaRPr>
          </a:p>
          <a:p>
            <a:pPr marL="0" marR="0" lvl="0" indent="182563"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182563"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charset="0"/>
              </a:rPr>
              <a:t>	</a:t>
            </a:r>
            <a:r>
              <a:rPr lang="en-US" sz="1400" dirty="0" smtClean="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b)     The antisense RNA binds to the sense mRNA strands synthesized by the cell during</a:t>
            </a:r>
            <a:endParaRPr kumimoji="0" lang="en-US" sz="1400" b="0" i="0" u="none" strike="noStrike" cap="none" normalizeH="0" baseline="0" dirty="0" smtClean="0">
              <a:ln>
                <a:noFill/>
              </a:ln>
              <a:solidFill>
                <a:schemeClr val="tx1"/>
              </a:solidFill>
              <a:effectLst/>
              <a:latin typeface="Arial" pitchFamily="34" charset="0"/>
            </a:endParaRPr>
          </a:p>
          <a:p>
            <a:pPr marL="0" marR="0" lvl="0" indent="182563"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transcription.</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charset="0"/>
              </a:rPr>
              <a:t>	</a:t>
            </a:r>
            <a:r>
              <a:rPr lang="en-US" sz="1400" dirty="0" smtClean="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c)      The duplex RNA is blocked from translation into a protein, eliminating or 			         dramatically reducing the production of a mutated protein.</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4.      May be used to treat diseases where there is a loss of control over gene regulation or if a gene is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charset="0"/>
              </a:rPr>
              <a:t>overexpressed</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5.      The drug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charset="0"/>
              </a:rPr>
              <a:t>Genasense</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which is in Phase II trials, targets the mRNA for a protein called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charset="0"/>
              </a:rPr>
              <a:t>	</a:t>
            </a:r>
            <a:r>
              <a:rPr lang="en-US" sz="1400" dirty="0" smtClean="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bcl-2, which is involved in the resistance of cancer cells to chemotherapy.</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crosja01\My Documents\My Scans\2010-10 (Oct)\scan0050.jpg"/>
          <p:cNvPicPr>
            <a:picLocks noGrp="1" noChangeAspect="1" noChangeArrowheads="1"/>
          </p:cNvPicPr>
          <p:nvPr>
            <p:ph idx="1"/>
          </p:nvPr>
        </p:nvPicPr>
        <p:blipFill>
          <a:blip r:embed="rId2" cstate="print"/>
          <a:srcRect t="54246"/>
          <a:stretch>
            <a:fillRect/>
          </a:stretch>
        </p:blipFill>
        <p:spPr bwMode="auto">
          <a:xfrm>
            <a:off x="2057400" y="1066800"/>
            <a:ext cx="5094866" cy="483076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516286"/>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E.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Ribozyme</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Therapy (</a:t>
            </a:r>
            <a:r>
              <a:rPr kumimoji="0" lang="en-US" sz="1400" b="1" i="0" u="sng" strike="noStrike" cap="none" normalizeH="0" baseline="0" dirty="0" smtClean="0">
                <a:ln>
                  <a:noFill/>
                </a:ln>
                <a:solidFill>
                  <a:schemeClr val="tx1"/>
                </a:solidFill>
                <a:effectLst/>
                <a:latin typeface="Palatino Linotype" pitchFamily="18" charset="0"/>
                <a:ea typeface="Times New Roman" pitchFamily="18" charset="0"/>
                <a:cs typeface="Times"/>
              </a:rPr>
              <a:t>Figure 10.8</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1.      mRNA’s that act as enzymes that can cut mRNA made by the cell.</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2.      They exist naturally in cells and have roles in mRNA splicing (it is a part of the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spliceosome</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and 	         the extension of the polypeptide during translation.</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3.      The steps of this method are: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     RNA is engineered to function as a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ribozyme</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and to bind to the target mRNA.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b)     The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ribozyme</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is introduced into cells.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c)      The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ribozyme</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binds to the target mRNA encoded by the mutated gene.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d)     The target mRNA is cut, keeping it from being translated into protein. </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n0042.jpg"/>
          <p:cNvPicPr>
            <a:picLocks noGrp="1" noChangeAspect="1"/>
          </p:cNvPicPr>
          <p:nvPr>
            <p:ph idx="1"/>
          </p:nvPr>
        </p:nvPicPr>
        <p:blipFill>
          <a:blip r:embed="rId2" cstate="print"/>
          <a:stretch>
            <a:fillRect/>
          </a:stretch>
        </p:blipFill>
        <p:spPr>
          <a:xfrm>
            <a:off x="457200" y="1828800"/>
            <a:ext cx="8378462" cy="3794299"/>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5539"/>
            <a:ext cx="9144000" cy="4985786"/>
          </a:xfrm>
          <a:prstGeom prst="rect">
            <a:avLst/>
          </a:prstGeom>
          <a:noFill/>
          <a:ln w="9525">
            <a:noFill/>
            <a:miter lim="800000"/>
            <a:headEnd/>
            <a:tailEnd/>
          </a:ln>
          <a:effectLst/>
        </p:spPr>
        <p:txBody>
          <a:bodyPr vert="horz" wrap="square" lIns="698280" tIns="431664" rIns="1002984" bIns="177744" numCol="1" anchor="ctr" anchorCtr="0" compatLnSpc="1">
            <a:prstTxWarp prst="textNoShape">
              <a:avLst/>
            </a:prstTxWarp>
            <a:spAutoFit/>
          </a:bodyPr>
          <a:lstStyle/>
          <a:p>
            <a:pPr marL="0" marR="0" lvl="0" indent="822325" algn="l" defTabSz="914400" rtl="0" eaLnBrk="1" fontAlgn="base" latinLnBrk="0" hangingPunct="1">
              <a:lnSpc>
                <a:spcPct val="100000"/>
              </a:lnSpc>
              <a:spcBef>
                <a:spcPct val="0"/>
              </a:spcBef>
              <a:spcAft>
                <a:spcPct val="0"/>
              </a:spcAft>
              <a:buClrTx/>
              <a:buSzTx/>
              <a:buFontTx/>
              <a:buAutoNum type="romanUcPeriod" startAt="6"/>
              <a:tabLst/>
            </a:pPr>
            <a:r>
              <a:rPr kumimoji="0" lang="en-US" sz="1600" b="1" i="0" u="none" strike="noStrike" cap="none" normalizeH="0" baseline="0" dirty="0" err="1" smtClean="0">
                <a:ln>
                  <a:noFill/>
                </a:ln>
                <a:solidFill>
                  <a:schemeClr val="tx1"/>
                </a:solidFill>
                <a:effectLst/>
                <a:latin typeface="Palatino Linotype" pitchFamily="18" charset="0"/>
                <a:ea typeface="Times New Roman" pitchFamily="18" charset="0"/>
                <a:cs typeface="Times" charset="0"/>
              </a:rPr>
              <a:t>Virotherapy</a:t>
            </a:r>
            <a:endParaRPr kumimoji="0" lang="en-US" sz="1600" b="1"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822325" algn="l" defTabSz="914400" rtl="0" eaLnBrk="1" fontAlgn="base" latinLnBrk="0" hangingPunct="1">
              <a:lnSpc>
                <a:spcPct val="100000"/>
              </a:lnSpc>
              <a:spcBef>
                <a:spcPct val="0"/>
              </a:spcBef>
              <a:spcAft>
                <a:spcPct val="0"/>
              </a:spcAft>
              <a:buClrTx/>
              <a:buSzTx/>
              <a:tabLst/>
            </a:pPr>
            <a:endParaRPr kumimoji="0" lang="en-US" sz="1600" b="1" i="0" u="none" strike="noStrike" cap="none" normalizeH="0" baseline="0" dirty="0" smtClean="0">
              <a:ln>
                <a:noFill/>
              </a:ln>
              <a:solidFill>
                <a:schemeClr val="tx1"/>
              </a:solidFill>
              <a:effectLst/>
              <a:latin typeface="Arial" pitchFamily="34" charset="0"/>
            </a:endParaRPr>
          </a:p>
          <a:p>
            <a:pPr marL="1143000" lvl="2" indent="-228600" eaLnBrk="0" fontAlgn="base" hangingPunct="0">
              <a:spcBef>
                <a:spcPct val="0"/>
              </a:spcBef>
              <a:spcAft>
                <a:spcPct val="0"/>
              </a:spcAft>
              <a:buFontTx/>
              <a:buAutoNum type="alphaUcPeriod"/>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Viruses can recognize and bind to a specific receptor on the host cell surface and usually kills the host cell. Each virus can attach to a different receptor, so viruses have cell specificity.</a:t>
            </a:r>
            <a:endParaRPr kumimoji="0" lang="en-US" sz="1400" b="0" i="0" u="none" strike="noStrike" cap="none" normalizeH="0" baseline="0" dirty="0" smtClean="0">
              <a:ln>
                <a:noFill/>
              </a:ln>
              <a:solidFill>
                <a:schemeClr val="tx1"/>
              </a:solidFill>
              <a:effectLst/>
              <a:latin typeface="Arial" pitchFamily="34" charset="0"/>
            </a:endParaRPr>
          </a:p>
          <a:p>
            <a:pPr marL="228600" marR="0" lvl="0" indent="-228600" algn="l" defTabSz="914400" rtl="0" eaLnBrk="0" fontAlgn="base" latinLnBrk="0" hangingPunct="0">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228600" marR="0" lvl="0" indent="-228600" algn="l" defTabSz="914400" rtl="0" eaLnBrk="0" fontAlgn="base" latinLnBrk="0" hangingPunct="0">
              <a:lnSpc>
                <a:spcPct val="100000"/>
              </a:lnSpc>
              <a:spcBef>
                <a:spcPct val="0"/>
              </a:spcBef>
              <a:spcAft>
                <a:spcPct val="0"/>
              </a:spcAft>
              <a:buClrTx/>
              <a:buSzTx/>
              <a:tabLst/>
            </a:pPr>
            <a:r>
              <a:rPr lang="en-US" sz="1400" dirty="0">
                <a:latin typeface="Palatino Linotype" pitchFamily="18" charset="0"/>
                <a:ea typeface="Times New Roman" pitchFamily="18" charset="0"/>
                <a:cs typeface="Times" charset="0"/>
              </a:rPr>
              <a:t>	</a:t>
            </a:r>
            <a:r>
              <a:rPr lang="en-US" sz="1400" dirty="0" smtClean="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B.  Viruses are engineered to infect and kill tumor cells, leaving normal cells intact.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C.     Three different methods exist for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charset="0"/>
              </a:rPr>
              <a:t>virotherapy</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(Examples in </a:t>
            </a:r>
            <a:r>
              <a:rPr kumimoji="0" lang="en-US" sz="1400" b="1" i="0" u="sng" strike="noStrike" cap="none" normalizeH="0" baseline="0" dirty="0" smtClean="0">
                <a:ln>
                  <a:noFill/>
                </a:ln>
                <a:solidFill>
                  <a:schemeClr val="tx1"/>
                </a:solidFill>
                <a:effectLst/>
                <a:latin typeface="Palatino Linotype" pitchFamily="18" charset="0"/>
                <a:ea typeface="Times New Roman" pitchFamily="18" charset="0"/>
                <a:cs typeface="Times" charset="0"/>
              </a:rPr>
              <a:t>Table 10.2</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charset="0"/>
              </a:rPr>
              <a:t>	 </a:t>
            </a:r>
            <a:r>
              <a:rPr lang="en-US" sz="1400" dirty="0" smtClean="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1.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charset="0"/>
              </a:rPr>
              <a:t>Transductional</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targeting to infect, reproduce, and kill tumor cells. 			Viruses from the killed cells will then infect other cancer cells.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charset="0"/>
              </a:rPr>
              <a:t>	</a:t>
            </a:r>
            <a:r>
              <a:rPr lang="en-US" sz="1400" dirty="0" smtClean="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2.      Transcriptional targeting that uses engineered viruses that have a tumor-		specific promoter linked to an essential virus gene. Although the virus 		can infect both normal and cancer cells, the gene turns on only in 			cancer cells and not normal cells. The virus kills the cancer cells.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charset="0"/>
              </a:rPr>
              <a:t>	 </a:t>
            </a:r>
            <a:r>
              <a:rPr lang="en-US" sz="1400" dirty="0" smtClean="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3.      Engineered viruses that render tumor cells more susceptible to 			chemotherapy.</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n0043.jpg"/>
          <p:cNvPicPr>
            <a:picLocks noGrp="1" noChangeAspect="1"/>
          </p:cNvPicPr>
          <p:nvPr>
            <p:ph idx="1"/>
          </p:nvPr>
        </p:nvPicPr>
        <p:blipFill>
          <a:blip r:embed="rId2" cstate="print"/>
          <a:stretch>
            <a:fillRect/>
          </a:stretch>
        </p:blipFill>
        <p:spPr>
          <a:xfrm>
            <a:off x="533400" y="990600"/>
            <a:ext cx="8280584" cy="4776819"/>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549178"/>
            <a:ext cx="9144000"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B.     Genetic Disorders.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1.      Medical problems caused by a mutation in one or more genes on the chromosomes. 	                The person can be born with the mutation or develop it.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2.      Can be grouped into four categories: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     Single-gene changes—a mutation in one gene can result in a change in the protein 		  product or possibly the elimination of the protein entirely. Sickle cell anemia is an 		  example.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b)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Multigene</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disorders—also called “multifactor disorders,” result from mutations in more 		  than one gene, and sometimes along with environmental influences. Examples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of these include heart disease, diabetes, and cancer.</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c)      Mitochondrial disorders—affecting many organ systems, these diseases are caused by</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mutations in mitochondrial DNA.</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d)     Chromosome abnormalities—complete chromosomes or large regions of 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chromosome are missing, duplicated, or modified in some way. Down syndrome is an 	                     example.</a:t>
            </a:r>
            <a:r>
              <a:rPr kumimoji="0" lang="en-US" sz="1400" b="0" i="0" u="none" strike="noStrike" cap="none" normalizeH="0" baseline="0" dirty="0" smtClean="0">
                <a:ln>
                  <a:noFill/>
                </a:ln>
                <a:solidFill>
                  <a:schemeClr val="tx1"/>
                </a:solidFill>
                <a:effectLst/>
                <a:latin typeface="Arial" pitchFamily="34" charset="0"/>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941845"/>
            <a:ext cx="9144000" cy="35702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Palatino Linotype" pitchFamily="18" charset="0"/>
                <a:ea typeface="Times New Roman" pitchFamily="18" charset="0"/>
                <a:cs typeface="Times"/>
              </a:rPr>
              <a:t>VII.     Stem Cells</a:t>
            </a:r>
            <a:endParaRPr kumimoji="0" lang="en-US"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     About Stem Cells: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1.      Genetically engineered undifferentiated stem cells may have potential as gene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therapy agents.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2.      If stem cells containing a correct gene are inserted into a patient, the cells could 		         divide and serve as a source of healthy cells to treat many diseases.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3.      Scientists can isolate stem cells from a 5-day-old mass of cells, called a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blastocyst</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that develops into an embryo (</a:t>
            </a:r>
            <a:r>
              <a:rPr kumimoji="0" lang="en-US" sz="1400" b="1" i="0" u="sng" strike="noStrike" cap="none" normalizeH="0" baseline="0" dirty="0" smtClean="0">
                <a:ln>
                  <a:noFill/>
                </a:ln>
                <a:solidFill>
                  <a:schemeClr val="tx1"/>
                </a:solidFill>
                <a:effectLst/>
                <a:latin typeface="Palatino Linotype" pitchFamily="18" charset="0"/>
                <a:ea typeface="Times New Roman" pitchFamily="18" charset="0"/>
                <a:cs typeface="Times"/>
              </a:rPr>
              <a:t>Figure 10.9</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The cells are called “embryonic stem 		         cells” and have the potential to develop into different cells of the body.</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4.      Goal of using stem cells is to treat damaged tissue by transplanting stem cells into a 		         region of the body where they divide and differentiate into healthy tissue.</a:t>
            </a:r>
            <a:r>
              <a:rPr kumimoji="0" lang="en-US" sz="1400" b="0" i="0" u="none" strike="noStrike" cap="none" normalizeH="0" baseline="0" dirty="0" smtClean="0">
                <a:ln>
                  <a:noFill/>
                </a:ln>
                <a:solidFill>
                  <a:schemeClr val="tx1"/>
                </a:solidFill>
                <a:effectLst/>
                <a:latin typeface="Arial" pitchFamily="34" charset="0"/>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crosja01\My Documents\My Scans\2010-10 (Oct)\scan0049.jpg"/>
          <p:cNvPicPr>
            <a:picLocks noGrp="1" noChangeAspect="1" noChangeArrowheads="1"/>
          </p:cNvPicPr>
          <p:nvPr>
            <p:ph idx="1"/>
          </p:nvPr>
        </p:nvPicPr>
        <p:blipFill>
          <a:blip r:embed="rId2" cstate="print"/>
          <a:srcRect r="52273"/>
          <a:stretch>
            <a:fillRect/>
          </a:stretch>
        </p:blipFill>
        <p:spPr bwMode="auto">
          <a:xfrm>
            <a:off x="2514600" y="533400"/>
            <a:ext cx="2973061" cy="61726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crosja01\My Documents\My Scans\2010-10 (Oct)\scan0049.jpg"/>
          <p:cNvPicPr>
            <a:picLocks noGrp="1" noChangeAspect="1" noChangeArrowheads="1"/>
          </p:cNvPicPr>
          <p:nvPr>
            <p:ph idx="1"/>
          </p:nvPr>
        </p:nvPicPr>
        <p:blipFill>
          <a:blip r:embed="rId2" cstate="print"/>
          <a:srcRect l="51668" t="-1684"/>
          <a:stretch>
            <a:fillRect/>
          </a:stretch>
        </p:blipFill>
        <p:spPr bwMode="auto">
          <a:xfrm>
            <a:off x="3048000" y="0"/>
            <a:ext cx="3121962" cy="6508437"/>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727830"/>
            <a:ext cx="9144000"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5.      There are several types of stem cells: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     Embryonic—these cells are considered to be the most valuable type of stem cell</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because they can become almost any type of cell in the body. Can be obtained from </a:t>
            </a:r>
            <a:r>
              <a:rPr kumimoji="0" lang="en-US" sz="1400" b="0" i="1" u="none" strike="noStrike" cap="none" normalizeH="0" baseline="0" dirty="0" smtClean="0">
                <a:ln>
                  <a:noFill/>
                </a:ln>
                <a:solidFill>
                  <a:schemeClr val="tx1"/>
                </a:solidFill>
                <a:effectLst/>
                <a:latin typeface="Palatino Linotype" pitchFamily="18" charset="0"/>
                <a:ea typeface="Times New Roman" pitchFamily="18" charset="0"/>
                <a:cs typeface="Times"/>
              </a:rPr>
              <a:t>in 		</a:t>
            </a:r>
            <a:r>
              <a:rPr kumimoji="0" lang="en-US" sz="1400" b="0" i="1"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1" u="none" strike="noStrike" cap="none" normalizeH="0" baseline="0" dirty="0" smtClean="0">
                <a:ln>
                  <a:noFill/>
                </a:ln>
                <a:solidFill>
                  <a:schemeClr val="tx1"/>
                </a:solidFill>
                <a:effectLst/>
                <a:latin typeface="Palatino Linotype" pitchFamily="18" charset="0"/>
                <a:ea typeface="Times New Roman" pitchFamily="18" charset="0"/>
                <a:cs typeface="Times"/>
              </a:rPr>
              <a:t>vitro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fertilization (IVF) procedures.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b)     Fetal—found in fetal brain tissue and are a natural source of dopamine neurons. Must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be harvested from prematurely terminated human fetuses or late-stage embryos. A 		         human embryo is considered a fetus eight weeks after the egg is fertilized. Can 		         possibly be used to treat Parkinson’s disease.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c)      Umbilical cord blood—</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multipotent</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stem cells. Even though they naturally become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blood cells and immune system cells, they have the potential to become many 		         different types of cells. Cause less rejection problems because they have not yet 		         developed antigens that can be recognized by the immune system.</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d)     Adult—</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multipotent</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adult stem cells that develop into cells of a specific type of tissue.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Believed to be the least flexible in being able to develop into any type of tissue. 		         Research today is focused on trying to get these cells to become different cell types.</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1117938"/>
            <a:ext cx="9144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6.      Federal funding in the United States has been limited to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nonembryonic</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stem cells since</a:t>
            </a:r>
            <a:endParaRPr kumimoji="0" lang="en-US" sz="14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August 9, 2001.</a:t>
            </a:r>
            <a:endParaRPr kumimoji="0" lang="en-US" sz="14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7.      Most experiments involve cells that are in culture and are harvested from bone marrow, 	         peripheral blood, and umbilical cord blood.</a:t>
            </a:r>
            <a:endParaRPr kumimoji="0" lang="en-US" sz="14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8.      Using bone marrow stem cells can treat diseases such as leukemia because they develop into 	        white blood cells, by killing all of the abnormal bone marrow and white blood cells and replacing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them with donor stem cells, which replace the damaged marrow and cells.</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72220"/>
            <a:ext cx="9144000" cy="5570562"/>
          </a:xfrm>
          <a:prstGeom prst="rect">
            <a:avLst/>
          </a:prstGeom>
          <a:noFill/>
          <a:ln w="9525">
            <a:noFill/>
            <a:miter lim="800000"/>
            <a:headEnd/>
            <a:tailEnd/>
          </a:ln>
          <a:effectLst/>
        </p:spPr>
        <p:txBody>
          <a:bodyPr vert="horz" wrap="square" lIns="1002984" tIns="431664" rIns="685584" bIns="17774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B.     Therapeutic Cloning and Embryonic Stem Cells (</a:t>
            </a:r>
            <a:r>
              <a:rPr kumimoji="0" lang="en-US" sz="1400" b="1" i="0" u="sng" strike="noStrike" cap="none" normalizeH="0" baseline="0" dirty="0" smtClean="0">
                <a:ln>
                  <a:noFill/>
                </a:ln>
                <a:solidFill>
                  <a:schemeClr val="tx1"/>
                </a:solidFill>
                <a:effectLst/>
                <a:latin typeface="Palatino Linotype" pitchFamily="18" charset="0"/>
                <a:ea typeface="Times New Roman" pitchFamily="18" charset="0"/>
                <a:cs typeface="Times" charset="0"/>
              </a:rPr>
              <a:t>Figure 10.11</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1.      Can obtain stem cells from embryos cloned in a similar fashion to Dolly, the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cloned sheep.</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2.      Performed in the following manner:</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a)     Nucleus is removed from an egg cell, and donor cells are extracted 		        from the patient.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b)     Donor cells are cultured so that differentiation is reversed.</a:t>
            </a:r>
            <a:endParaRPr kumimoji="0" lang="en-US" sz="1400" b="0" i="0" u="none" strike="noStrike" cap="none" normalizeH="0" baseline="0" dirty="0" smtClean="0">
              <a:ln>
                <a:noFill/>
              </a:ln>
              <a:solidFill>
                <a:schemeClr val="tx1"/>
              </a:solidFill>
              <a:effectLst/>
              <a:latin typeface="Arial" pitchFamily="34" charset="0"/>
            </a:endParaRPr>
          </a:p>
          <a:p>
            <a:pPr marL="2057400" lvl="4" indent="-228600" eaLnBrk="0" fontAlgn="base" hangingPunct="0">
              <a:spcBef>
                <a:spcPct val="0"/>
              </a:spcBef>
              <a:spcAft>
                <a:spcPct val="0"/>
              </a:spcAft>
              <a:buFontTx/>
              <a:buAutoNum type="alphaLcParenR" startAt="3"/>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Electrical pulse fuses the donor cell with the egg cell.</a:t>
            </a:r>
            <a:endParaRPr kumimoji="0" lang="en-US" sz="1400" b="0" i="0" u="none" strike="noStrike" cap="none" normalizeH="0" baseline="0" dirty="0" smtClean="0">
              <a:ln>
                <a:noFill/>
              </a:ln>
              <a:solidFill>
                <a:schemeClr val="tx1"/>
              </a:solidFill>
              <a:effectLst/>
              <a:latin typeface="Arial" pitchFamily="34" charset="0"/>
            </a:endParaRPr>
          </a:p>
          <a:p>
            <a:pPr marL="228600" marR="0" lvl="0" indent="-228600" algn="l" defTabSz="914400" rtl="0" eaLnBrk="0" fontAlgn="base" latinLnBrk="0" hangingPunct="0">
              <a:lnSpc>
                <a:spcPct val="100000"/>
              </a:lnSpc>
              <a:spcBef>
                <a:spcPct val="0"/>
              </a:spcBef>
              <a:spcAft>
                <a:spcPct val="0"/>
              </a:spcAft>
              <a:buClrTx/>
              <a:buSzTx/>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d)     The cell is induced to divide and form a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charset="0"/>
              </a:rPr>
              <a:t>blastocyst</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to extract stem 		         cells from.</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3.      Stem cells generated this way are not rejected because they are an exact 		         genetic match to the donor.</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4.      The research has brought up several questions: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a)     Should we be using human embryonic stem cells in research?</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b)     What constitutes a human life? Do embryonic stem cells qualify?</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c)      Should the government regulate embryonic stem cell research?</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d)     Should frozen embryos from IVF be used for stem cell research?</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e)     Should therapeutic cloning be used medically to obtain embryonic 		         stem cells?</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sandke01\My Documents\My Scans\2010-11 (Nov)\scan0001.jpg"/>
          <p:cNvPicPr>
            <a:picLocks noGrp="1" noChangeAspect="1" noChangeArrowheads="1"/>
          </p:cNvPicPr>
          <p:nvPr>
            <p:ph idx="1"/>
          </p:nvPr>
        </p:nvPicPr>
        <p:blipFill>
          <a:blip r:embed="rId2" cstate="print"/>
          <a:srcRect/>
          <a:stretch>
            <a:fillRect/>
          </a:stretch>
        </p:blipFill>
        <p:spPr bwMode="auto">
          <a:xfrm>
            <a:off x="3352800" y="359199"/>
            <a:ext cx="2438400" cy="6498801"/>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810906"/>
            <a:ext cx="9144000"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Palatino Linotype" pitchFamily="18" charset="0"/>
                <a:ea typeface="Times New Roman" pitchFamily="18" charset="0"/>
                <a:cs typeface="Times"/>
              </a:rPr>
              <a:t>VIII.    Vaccines</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     New vaccines are being developed using new vaccine vectors and new delivery approaches,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immunoenhancers</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and nucleic acids.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B.     Vaccines are being developed against pneumonia, malaria, herpes virus, and others.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C.     New vaccines usually contain the antigen and not the organism.</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D.     Small pieces of DNA from a microbe also induce an immune response, and are being studied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to develop vaccines against malaria and HIV. </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0" y="360707"/>
            <a:ext cx="91440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39763" algn="l" defTabSz="914400" rtl="0" eaLnBrk="1" fontAlgn="base" latinLnBrk="0" hangingPunct="1">
              <a:lnSpc>
                <a:spcPct val="100000"/>
              </a:lnSpc>
              <a:spcBef>
                <a:spcPct val="0"/>
              </a:spcBef>
              <a:spcAft>
                <a:spcPct val="0"/>
              </a:spcAft>
              <a:buClrTx/>
              <a:buSzTx/>
              <a:buFontTx/>
              <a:buAutoNum type="romanUcPeriod" startAt="9"/>
              <a:tabLst/>
            </a:pPr>
            <a:r>
              <a:rPr kumimoji="0" lang="en-US" sz="1600" b="1"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Tissue Engineering</a:t>
            </a:r>
          </a:p>
          <a:p>
            <a:pPr marL="0" marR="0" lvl="0" indent="639763" algn="l" defTabSz="914400" rtl="0" eaLnBrk="1" fontAlgn="base" latinLnBrk="0" hangingPunct="1">
              <a:lnSpc>
                <a:spcPct val="100000"/>
              </a:lnSpc>
              <a:spcBef>
                <a:spcPct val="0"/>
              </a:spcBef>
              <a:spcAft>
                <a:spcPct val="0"/>
              </a:spcAft>
              <a:buClrTx/>
              <a:buSzTx/>
              <a:tabLst/>
            </a:pPr>
            <a:endParaRPr kumimoji="0" lang="en-US" sz="1600" b="1" i="0" u="none" strike="noStrike" cap="none" normalizeH="0" baseline="0" dirty="0" smtClean="0">
              <a:ln>
                <a:noFill/>
              </a:ln>
              <a:solidFill>
                <a:schemeClr val="tx1"/>
              </a:solidFill>
              <a:effectLst/>
              <a:latin typeface="Arial" pitchFamily="34" charset="0"/>
            </a:endParaRPr>
          </a:p>
          <a:p>
            <a:pPr marL="0" marR="0" lvl="0" indent="639763"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A.     Focuses on the development of substitutes for damaged tissues and organs.</a:t>
            </a:r>
          </a:p>
          <a:p>
            <a:pPr marL="0" marR="0" lvl="0" indent="639763"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639763"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B.     Combines biology and engineering to develop new tissue or the implantation of new cells.</a:t>
            </a:r>
            <a:endParaRPr kumimoji="0" lang="en-US" sz="1400" b="0" i="0" u="none" strike="noStrike" cap="none" normalizeH="0" baseline="0" dirty="0" smtClean="0">
              <a:ln>
                <a:noFill/>
              </a:ln>
              <a:solidFill>
                <a:schemeClr val="tx1"/>
              </a:solidFill>
              <a:effectLst/>
              <a:latin typeface="Arial" pitchFamily="34" charset="0"/>
            </a:endParaRPr>
          </a:p>
          <a:p>
            <a:pPr marL="0" marR="0" lvl="0" indent="639763"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639763"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C.     Occurs in the following way:</a:t>
            </a:r>
            <a:endParaRPr kumimoji="0" lang="en-US" sz="1400" b="0" i="0" u="none" strike="noStrike" cap="none" normalizeH="0" baseline="0" dirty="0" smtClean="0">
              <a:ln>
                <a:noFill/>
              </a:ln>
              <a:solidFill>
                <a:schemeClr val="tx1"/>
              </a:solidFill>
              <a:effectLst/>
              <a:latin typeface="Arial" pitchFamily="34" charset="0"/>
            </a:endParaRPr>
          </a:p>
          <a:p>
            <a:pPr marL="0" marR="0" lvl="0" indent="182563"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1.   Tissue-inducing compounds, such as growth factors, serve as signals to stimulate the growth and 	         development of new tissues.</a:t>
            </a:r>
            <a:endParaRPr kumimoji="0" lang="en-US" sz="1400" b="0" i="0" u="none" strike="noStrike" cap="none" normalizeH="0" baseline="0" dirty="0" smtClean="0">
              <a:ln>
                <a:noFill/>
              </a:ln>
              <a:solidFill>
                <a:schemeClr val="tx1"/>
              </a:solidFill>
              <a:effectLst/>
              <a:latin typeface="Arial" pitchFamily="34" charset="0"/>
            </a:endParaRPr>
          </a:p>
          <a:p>
            <a:pPr marL="0" marR="0" lvl="0" indent="182563"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2.   The cells reside within a natural or synthetic extracellular matrix that can be incorporated into 	         a patient’s tissue. Scaffolds or networks of polymers may serve as a substrate for cell growth and 	         formation into tissues.</a:t>
            </a:r>
            <a:endParaRPr kumimoji="0" lang="en-US" sz="1400" b="0" i="0" u="none" strike="noStrike" cap="none" normalizeH="0" baseline="0" dirty="0" smtClean="0">
              <a:ln>
                <a:noFill/>
              </a:ln>
              <a:solidFill>
                <a:schemeClr val="tx1"/>
              </a:solidFill>
              <a:effectLst/>
              <a:latin typeface="Arial" pitchFamily="34" charset="0"/>
            </a:endParaRPr>
          </a:p>
          <a:p>
            <a:pPr marL="0" marR="0" lvl="0" indent="182563"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3.    Isolated cells can be kept from host tissues to avoid rejection while they develop.</a:t>
            </a:r>
            <a:endParaRPr kumimoji="0" lang="en-US" sz="1400" b="0" i="0" u="none" strike="noStrike" cap="none" normalizeH="0" baseline="0" dirty="0" smtClean="0">
              <a:ln>
                <a:noFill/>
              </a:ln>
              <a:solidFill>
                <a:schemeClr val="tx1"/>
              </a:solidFill>
              <a:effectLst/>
              <a:latin typeface="Arial" pitchFamily="34" charset="0"/>
            </a:endParaRPr>
          </a:p>
          <a:p>
            <a:pPr marL="0" marR="0" lvl="0" indent="182563"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4.    When implanted in the body, blood vessels grow and provide nutrients. </a:t>
            </a:r>
          </a:p>
          <a:p>
            <a:pPr marL="0" marR="0" lvl="0" indent="182563" algn="l" defTabSz="914400" rtl="0" eaLnBrk="0" fontAlgn="base" latinLnBrk="0" hangingPunct="0">
              <a:lnSpc>
                <a:spcPct val="100000"/>
              </a:lnSpc>
              <a:spcBef>
                <a:spcPct val="0"/>
              </a:spcBef>
              <a:spcAft>
                <a:spcPct val="0"/>
              </a:spcAft>
              <a:buClrTx/>
              <a:buSzTx/>
              <a:buFontTx/>
              <a:buNone/>
              <a:tabLst/>
            </a:pPr>
            <a:endParaRPr lang="en-US" sz="1400" dirty="0">
              <a:latin typeface="Palatino Linotype" pitchFamily="18" charset="0"/>
              <a:ea typeface="Times New Roman" pitchFamily="18" charset="0"/>
              <a:cs typeface="Times" charset="0"/>
            </a:endParaRPr>
          </a:p>
          <a:p>
            <a:pPr marL="0" marR="0" lvl="0" indent="182563"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charset="0"/>
              </a:rPr>
              <a:t> </a:t>
            </a:r>
            <a:r>
              <a:rPr lang="en-US" sz="1400" dirty="0" smtClean="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D.     Stem cells can potentially be used for tissue engineering.</a:t>
            </a:r>
            <a:endParaRPr kumimoji="0" lang="en-US" sz="1400" b="0" i="0" u="none" strike="noStrike" cap="none" normalizeH="0" baseline="0" dirty="0" smtClean="0">
              <a:ln>
                <a:noFill/>
              </a:ln>
              <a:solidFill>
                <a:schemeClr val="tx1"/>
              </a:solidFill>
              <a:effectLst/>
              <a:latin typeface="Arial" pitchFamily="34" charset="0"/>
            </a:endParaRPr>
          </a:p>
          <a:p>
            <a:pPr marL="0" marR="0" lvl="0" indent="182563"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182563"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E.     Research has focused on transplanting functional pancreatic islet cells coated with alginates to</a:t>
            </a:r>
            <a:endParaRPr kumimoji="0" lang="en-US" sz="1400" b="0" i="0" u="none" strike="noStrike" cap="none" normalizeH="0" baseline="0" dirty="0" smtClean="0">
              <a:ln>
                <a:noFill/>
              </a:ln>
              <a:solidFill>
                <a:schemeClr val="tx1"/>
              </a:solidFill>
              <a:effectLst/>
              <a:latin typeface="Arial" pitchFamily="34" charset="0"/>
            </a:endParaRPr>
          </a:p>
          <a:p>
            <a:pPr marL="0" marR="0" lvl="0" indent="182563"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treat diabetes. The cells are implanted into animals, and are linked to the bloodstream by a</a:t>
            </a:r>
            <a:endParaRPr kumimoji="0" lang="en-US" sz="1400" b="0" i="0" u="none" strike="noStrike" cap="none" normalizeH="0" baseline="0" dirty="0" smtClean="0">
              <a:ln>
                <a:noFill/>
              </a:ln>
              <a:solidFill>
                <a:schemeClr val="tx1"/>
              </a:solidFill>
              <a:effectLst/>
              <a:latin typeface="Arial" pitchFamily="34" charset="0"/>
            </a:endParaRPr>
          </a:p>
          <a:p>
            <a:pPr marL="0" marR="0" lvl="0" indent="182563"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tube that prevents antibodies and white blood cells from making contact with the implanted tissue.</a:t>
            </a:r>
          </a:p>
          <a:p>
            <a:pPr marL="0" marR="0" lvl="0" indent="182563"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182563" algn="l" defTabSz="914400" rtl="0" eaLnBrk="0" fontAlgn="base" latinLnBrk="0" hangingPunct="0">
              <a:lnSpc>
                <a:spcPct val="100000"/>
              </a:lnSpc>
              <a:spcBef>
                <a:spcPct val="0"/>
              </a:spcBef>
              <a:spcAft>
                <a:spcPct val="0"/>
              </a:spcAft>
              <a:buClrTx/>
              <a:buSzTx/>
              <a:buFontTx/>
              <a:buNone/>
              <a:tabLst/>
            </a:pPr>
            <a:r>
              <a:rPr lang="en-US" sz="1400" dirty="0" smtClean="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F.      A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charset="0"/>
              </a:rPr>
              <a:t>biohybrid</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kidney was developed that maintains kidney function until an injured kidney recovers. 	The kidney was made of hollow tubes seeded with kidney stem cells that divided until they lined the 	tubes and became functional kidney cells.</a:t>
            </a:r>
            <a:r>
              <a:rPr kumimoji="0" lang="en-US" sz="1400" b="0" i="0" u="none" strike="noStrike" cap="none" normalizeH="0" baseline="0" dirty="0" smtClean="0">
                <a:ln>
                  <a:noFill/>
                </a:ln>
                <a:solidFill>
                  <a:schemeClr val="tx1"/>
                </a:solidFill>
                <a:effectLst/>
                <a:latin typeface="Arial" pitchFamily="34" charset="0"/>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621775"/>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Palatino Linotype" pitchFamily="18" charset="0"/>
                <a:ea typeface="Times New Roman" pitchFamily="18" charset="0"/>
                <a:cs typeface="Times"/>
              </a:rPr>
              <a:t>X.        </a:t>
            </a:r>
            <a:r>
              <a:rPr kumimoji="0" lang="en-US" sz="1600" b="1" i="0" u="none" strike="noStrike" cap="none" normalizeH="0" baseline="0" dirty="0" err="1" smtClean="0">
                <a:ln>
                  <a:noFill/>
                </a:ln>
                <a:solidFill>
                  <a:schemeClr val="tx1"/>
                </a:solidFill>
                <a:effectLst/>
                <a:latin typeface="Palatino Linotype" pitchFamily="18" charset="0"/>
                <a:ea typeface="Times New Roman" pitchFamily="18" charset="0"/>
                <a:cs typeface="Times"/>
              </a:rPr>
              <a:t>Xenotransplantation</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     A possible way to alleviate organ donor shortages is through organs from other animals, called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xenotransplantation</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B.     Tissue rejection, along with ethical and legal dilemmas, are major obstacles.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C.     Shield proteins such as membrane cofactor protein (MCP) and decay accelerating factor (DAF)</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are being researched because they can protect foreign tissue from attack by the human immune 	         system, more specifically the complement system.</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D.     Pigs are the best possible organ donor because their major organs are similar to those of</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humans in size and shape, and because few diseases are transferred from pigs to humans.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E.     Pigs have been produced with shield proteins and may reach clinical trials.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F.     In 1999, 160 people received pig cells without any adverse reactions.</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107722"/>
            <a:ext cx="9144000" cy="6216893"/>
          </a:xfrm>
          <a:prstGeom prst="rect">
            <a:avLst/>
          </a:prstGeom>
          <a:noFill/>
          <a:ln w="9525">
            <a:noFill/>
            <a:miter lim="800000"/>
            <a:headEnd/>
            <a:tailEnd/>
          </a:ln>
          <a:effectLst/>
        </p:spPr>
        <p:txBody>
          <a:bodyPr vert="horz" wrap="square" lIns="698280" tIns="431664" rIns="990288" bIns="17774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C.     Gene Target Selection.</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1.      Several factors must be considered for a disease to be a candidate for gene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therapy:</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     Only a single gene causing a genetic disorder can be a candidate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t>
            </a:r>
            <a:r>
              <a:rPr kumimoji="0" lang="en-US" sz="1400" b="1" i="0" u="sng" strike="noStrike" cap="none" normalizeH="0" baseline="0" dirty="0" smtClean="0">
                <a:ln>
                  <a:noFill/>
                </a:ln>
                <a:solidFill>
                  <a:schemeClr val="tx1"/>
                </a:solidFill>
                <a:effectLst/>
                <a:latin typeface="Palatino Linotype" pitchFamily="18" charset="0"/>
                <a:ea typeface="Times New Roman" pitchFamily="18" charset="0"/>
                <a:cs typeface="Times"/>
              </a:rPr>
              <a:t>Table 10.1</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b)     The normal and mutated genes must be identified and well-studied.</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c)      The disease caused by the mutation must be well-understood.</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d)     An approved protocol involving a gene delivery method must be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available.</a:t>
            </a: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e)</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The potential toxic effects of the gene or gene delivery vehicle must be 		                examined, as well as whether the therapy produces an immune response.</a:t>
            </a:r>
            <a:endParaRPr kumimoji="0" lang="en-US" sz="1400" b="0" i="0" u="none" strike="noStrike" cap="none" normalizeH="0" baseline="0" dirty="0" smtClean="0">
              <a:ln>
                <a:noFill/>
              </a:ln>
              <a:solidFill>
                <a:schemeClr val="tx1"/>
              </a:solidFill>
              <a:effectLst/>
              <a:latin typeface="Arial" pitchFamily="34" charset="0"/>
            </a:endParaRPr>
          </a:p>
          <a:p>
            <a:pPr marL="228600" marR="0" lvl="0" indent="-228600" algn="l" defTabSz="914400" rtl="0" eaLnBrk="0" fontAlgn="base" latinLnBrk="0" hangingPunct="0">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228600" marR="0" lvl="0" indent="-228600" algn="l" defTabSz="914400" rtl="0" eaLnBrk="0" fontAlgn="base" latinLnBrk="0" hangingPunct="0">
              <a:lnSpc>
                <a:spcPct val="100000"/>
              </a:lnSpc>
              <a:spcBef>
                <a:spcPct val="0"/>
              </a:spcBef>
              <a:spcAft>
                <a:spcPct val="0"/>
              </a:spcAft>
              <a:buClrTx/>
              <a:buSzTx/>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f)      The gene must be delivered to the correct cells.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g)      If the therapy method calls for it, the gene must be integrated into the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host chromosome so the gene is not destroyed in host cells.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h)     The gene must be turned on (transcription) at the right time, and is also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regulated properly.</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0" y="810421"/>
            <a:ext cx="9144000" cy="43550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0050" marR="0" lvl="0" indent="-400050" algn="l" defTabSz="914400" rtl="0" eaLnBrk="1" fontAlgn="base" latinLnBrk="0" hangingPunct="1">
              <a:lnSpc>
                <a:spcPct val="100000"/>
              </a:lnSpc>
              <a:spcBef>
                <a:spcPct val="0"/>
              </a:spcBef>
              <a:spcAft>
                <a:spcPct val="0"/>
              </a:spcAft>
              <a:buClrTx/>
              <a:buSzTx/>
              <a:buFontTx/>
              <a:buAutoNum type="romanUcPeriod" startAt="11"/>
              <a:tabLst/>
            </a:pPr>
            <a:r>
              <a:rPr kumimoji="0" lang="en-US" sz="1600" b="1"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Drug Delivery</a:t>
            </a:r>
          </a:p>
          <a:p>
            <a:pPr marL="285750" marR="0" lvl="0" indent="-285750" algn="l" defTabSz="914400" rtl="0" eaLnBrk="1" fontAlgn="base" latinLnBrk="0" hangingPunct="1">
              <a:lnSpc>
                <a:spcPct val="100000"/>
              </a:lnSpc>
              <a:spcBef>
                <a:spcPct val="0"/>
              </a:spcBef>
              <a:spcAft>
                <a:spcPct val="0"/>
              </a:spcAft>
              <a:buClrTx/>
              <a:buSzTx/>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A.     Why Good Delivery Systems Are Needed.</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1.      Drugs are only useful if an effective method of delivery is available.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2.      Aerosols are a possibility, since they are inhaled through the nose and pass into the 		         lungs, where they are easily passed into the body through the many blood vessels.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3.      Skin is also a candidate, because a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charset="0"/>
              </a:rPr>
              <a:t>transdermal</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patch along with an electric current 		         can transfer large peptides that do not normally diffuse through the skin into the skin 		         and then into the bloodstream.</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B.     Biosensors.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1.      Biological components such as a cell, antibody, or protein and are linked to a very 		         small transducer. The transducer receives the signal and transforms it into an 		         understandable form.</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2.      Transducers bind to the molecule, which produces an electrical or optical signal that 		         can be detected.</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3.      Things that can be measured include blood components, environmental pollutants, 		         toxins, and biological warfare agents.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charset="0"/>
              </a:rPr>
              <a:t>		4.      Nanotechnology may make biosensors so small that they can be easily concealed, or 		         even placed into the body.</a:t>
            </a:r>
            <a:r>
              <a:rPr kumimoji="0" lang="en-US" sz="1400" b="0" i="0" u="none" strike="noStrike" cap="none" normalizeH="0" baseline="0" dirty="0" smtClean="0">
                <a:ln>
                  <a:noFill/>
                </a:ln>
                <a:solidFill>
                  <a:schemeClr val="tx1"/>
                </a:solidFill>
                <a:effectLst/>
                <a:latin typeface="Arial" pitchFamily="34" charset="0"/>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0" y="661497"/>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C.     Biotech Revolution: Nanotechnology.</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1.      The study, manipulation, and manufacture of extremely small tools, structures, and machines at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the molecular and atomic levels.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2.      A field that involves engineers, physicists, chemists, and molecular biologists.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3.      Possible applications include: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Nanowires</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—very small wires to transit electricity.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b)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Nanobots</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—robots that assemble products.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c)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Nanomaterial</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production—create materials such as powders.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d)     Drug delivery—tiny containers may deliver drugs to the correct places.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e)     DNA computers—use DNA as hardware and software.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4.      Biological molecules may provide frameworks instead of material like silicon, potentially</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using DNA to perform computing tasks such as mathematics.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5.      Scientists have demonstrated that 1000 DNA molecules can solve, in four months, complex 	         problems that would take a computer 100 years to solve.</a:t>
            </a:r>
            <a:r>
              <a:rPr kumimoji="0" lang="en-US" sz="1400" b="0" i="0" u="none" strike="noStrike" cap="none" normalizeH="0" baseline="0" dirty="0" smtClean="0">
                <a:ln>
                  <a:noFill/>
                </a:ln>
                <a:solidFill>
                  <a:schemeClr val="tx1"/>
                </a:solidFill>
                <a:effectLst/>
                <a:latin typeface="Arial" pitchFamily="34"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n0036.jpg"/>
          <p:cNvPicPr>
            <a:picLocks noGrp="1" noChangeAspect="1"/>
          </p:cNvPicPr>
          <p:nvPr>
            <p:ph idx="1"/>
          </p:nvPr>
        </p:nvPicPr>
        <p:blipFill>
          <a:blip r:embed="rId2" cstate="print"/>
          <a:stretch>
            <a:fillRect/>
          </a:stretch>
        </p:blipFill>
        <p:spPr>
          <a:xfrm>
            <a:off x="457200" y="1752600"/>
            <a:ext cx="8263683" cy="3477609"/>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1219200"/>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lphaUcPeriod" startAt="4"/>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Gene Delivery Methods.</a:t>
            </a:r>
          </a:p>
          <a:p>
            <a:pPr marL="342900" marR="0" lvl="0" indent="-342900" algn="l" defTabSz="914400" rtl="0" eaLnBrk="1" fontAlgn="base" latinLnBrk="0" hangingPunct="1">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1.      There are two major strategies for the insertion of genes into cells: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     </a:t>
            </a:r>
            <a:r>
              <a:rPr kumimoji="0" lang="en-US" sz="1400" b="0" i="1" u="none" strike="noStrike" cap="none" normalizeH="0" baseline="0" dirty="0" smtClean="0">
                <a:ln>
                  <a:noFill/>
                </a:ln>
                <a:solidFill>
                  <a:schemeClr val="tx1"/>
                </a:solidFill>
                <a:effectLst/>
                <a:latin typeface="Palatino Linotype" pitchFamily="18" charset="0"/>
                <a:ea typeface="Times New Roman" pitchFamily="18" charset="0"/>
                <a:cs typeface="Times"/>
              </a:rPr>
              <a:t>Ex vivo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gene therapy:</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(1)    Cells are removed from the body.</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(2)    The gene of interest is inserted into them.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(3)    The cells are cultured for reproduction.</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(4)    The cells are returned to the body.</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(5)    An advantage over in vivo gene therapy is that rejection does not occur if the person’s 		         own cells are used.</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(6)    The transplantation of the cells is the biggest technical problem.</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b)     </a:t>
            </a:r>
            <a:r>
              <a:rPr kumimoji="0" lang="en-US" sz="1400" b="0" i="1" u="none" strike="noStrike" cap="none" normalizeH="0" baseline="0" dirty="0" smtClean="0">
                <a:ln>
                  <a:noFill/>
                </a:ln>
                <a:solidFill>
                  <a:schemeClr val="tx1"/>
                </a:solidFill>
                <a:effectLst/>
                <a:latin typeface="Palatino Linotype" pitchFamily="18" charset="0"/>
                <a:ea typeface="Times New Roman" pitchFamily="18" charset="0"/>
                <a:cs typeface="Times"/>
              </a:rPr>
              <a:t>In vivo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gene therapy:</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(1)    The gene is inserted directly into cells within the body.</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(2)    Vectors such as viruses are used to target the DNA to specific cells.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(3)    Technical difficulties: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    The transferred gene is unstable and the product produced temporarily.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(b)    The methods are not as controlled as </a:t>
            </a:r>
            <a:r>
              <a:rPr kumimoji="0" lang="en-US" sz="1400" b="0" i="1" u="none" strike="noStrike" cap="none" normalizeH="0" baseline="0" dirty="0" smtClean="0">
                <a:ln>
                  <a:noFill/>
                </a:ln>
                <a:solidFill>
                  <a:schemeClr val="tx1"/>
                </a:solidFill>
                <a:effectLst/>
                <a:latin typeface="Palatino Linotype" pitchFamily="18" charset="0"/>
                <a:ea typeface="Times New Roman" pitchFamily="18" charset="0"/>
                <a:cs typeface="Times"/>
              </a:rPr>
              <a:t>ex vivo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gene therapy because cells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are not removed from the body.</a:t>
            </a:r>
            <a:r>
              <a:rPr kumimoji="0" lang="en-US" sz="1400" b="0" i="0" u="none" strike="noStrike" cap="none" normalizeH="0" baseline="0" dirty="0" smtClean="0">
                <a:ln>
                  <a:noFill/>
                </a:ln>
                <a:solidFill>
                  <a:schemeClr val="tx1"/>
                </a:solidFill>
                <a:effectLst/>
                <a:latin typeface="Arial" pitchFamily="34"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381000"/>
            <a:ext cx="9144000" cy="59657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lphaUcPeriod" startAt="5"/>
              <a:tabLst/>
            </a:pPr>
            <a:r>
              <a:rPr kumimoji="0" lang="fr-FR"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Viral </a:t>
            </a:r>
            <a:r>
              <a:rPr kumimoji="0" lang="fr-FR"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Vectors</a:t>
            </a:r>
            <a:r>
              <a:rPr kumimoji="0" lang="fr-FR"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t>
            </a:r>
            <a:r>
              <a:rPr kumimoji="0" lang="fr-FR" sz="1400" b="1" i="0" u="sng" strike="noStrike" cap="none" normalizeH="0" baseline="0" dirty="0" smtClean="0">
                <a:ln>
                  <a:noFill/>
                </a:ln>
                <a:solidFill>
                  <a:schemeClr val="tx1"/>
                </a:solidFill>
                <a:effectLst/>
                <a:latin typeface="Palatino Linotype" pitchFamily="18" charset="0"/>
                <a:ea typeface="Times New Roman" pitchFamily="18" charset="0"/>
                <a:cs typeface="Times"/>
              </a:rPr>
              <a:t>Figure 10.1</a:t>
            </a:r>
            <a:r>
              <a:rPr kumimoji="0" lang="fr-FR"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t>
            </a:r>
          </a:p>
          <a:p>
            <a:pPr marL="342900" marR="0" lvl="0" indent="-342900" algn="l" defTabSz="914400" rtl="0" eaLnBrk="1" fontAlgn="base" latinLnBrk="0" hangingPunct="1">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1.      </a:t>
            </a:r>
            <a:r>
              <a:rPr kumimoji="0" lang="fr-FR"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Retrovirus</a:t>
            </a:r>
            <a:r>
              <a:rPr kumimoji="0" lang="fr-FR"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     RNA viruses that only infect dividing human cells.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b)     DNA of interest can only be up to 8 kb in size.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c)      Site of integration into host chromosomes occurs randomly.</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d)     Viral insertion could inactivate genes or elicit an immune response.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2.      Adenovirus.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a)     Can infect dividing and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nondividing</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cells.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b)     Can engineer proteins on the virus surface to target specific cells.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c)      DNA of interest can be up to 7.4 kb and the protein will be highly expressed.</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d)     Does not integrate into the genome, so there is low risk of mutation.</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e)     Possible drawbacks: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(1)    Temporary protein production because no integration occurs.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(2)    The virus may replicate in host cells, killing them.</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(3)    Gene products may cause the cell to divide abnormally.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(4)    The virus of gene products may cause an immune response.</a:t>
            </a:r>
            <a:r>
              <a:rPr kumimoji="0" lang="en-US" sz="1400" b="0" i="0" u="none" strike="noStrike" cap="none" normalizeH="0" baseline="0" dirty="0" smtClean="0">
                <a:ln>
                  <a:noFill/>
                </a:ln>
                <a:solidFill>
                  <a:schemeClr val="tx1"/>
                </a:solidFill>
                <a:effectLst/>
                <a:latin typeface="Arial" pitchFamily="34" charset="0"/>
              </a:rPr>
              <a:t> </a:t>
            </a:r>
          </a:p>
          <a:p>
            <a:pPr marL="523240" marR="0">
              <a:spcBef>
                <a:spcPts val="0"/>
              </a:spcBef>
              <a:spcAft>
                <a:spcPts val="0"/>
              </a:spcAft>
            </a:pPr>
            <a:endParaRPr lang="en-US" sz="1400" dirty="0" smtClean="0">
              <a:latin typeface="Palatino Linotype"/>
              <a:ea typeface="Times New Roman"/>
              <a:cs typeface="Times"/>
            </a:endParaRPr>
          </a:p>
          <a:p>
            <a:pPr marL="523240" marR="0">
              <a:spcBef>
                <a:spcPts val="0"/>
              </a:spcBef>
              <a:spcAft>
                <a:spcPts val="0"/>
              </a:spcAft>
            </a:pPr>
            <a:r>
              <a:rPr lang="en-US" sz="1400" dirty="0">
                <a:latin typeface="Palatino Linotype"/>
                <a:ea typeface="Times New Roman"/>
                <a:cs typeface="Times"/>
              </a:rPr>
              <a:t>	</a:t>
            </a:r>
            <a:r>
              <a:rPr lang="en-US" sz="1400" dirty="0" smtClean="0">
                <a:latin typeface="Palatino Linotype"/>
                <a:ea typeface="Times New Roman"/>
                <a:cs typeface="Times"/>
              </a:rPr>
              <a:t>3.      </a:t>
            </a:r>
            <a:r>
              <a:rPr lang="en-US" sz="1400" dirty="0" err="1" smtClean="0">
                <a:latin typeface="Palatino Linotype"/>
                <a:ea typeface="Times New Roman"/>
                <a:cs typeface="Times"/>
              </a:rPr>
              <a:t>Adeno</a:t>
            </a:r>
            <a:r>
              <a:rPr lang="en-US" sz="1400" dirty="0" smtClean="0">
                <a:latin typeface="Palatino Linotype"/>
                <a:ea typeface="Times New Roman"/>
                <a:cs typeface="Times"/>
              </a:rPr>
              <a:t>-Associated Virus.</a:t>
            </a:r>
          </a:p>
          <a:p>
            <a:pPr marL="523240" marR="0">
              <a:spcBef>
                <a:spcPts val="0"/>
              </a:spcBef>
              <a:spcAft>
                <a:spcPts val="0"/>
              </a:spcAft>
            </a:pPr>
            <a:r>
              <a:rPr lang="en-US" sz="1400" dirty="0">
                <a:latin typeface="Palatino Linotype"/>
                <a:ea typeface="Times New Roman"/>
                <a:cs typeface="Times"/>
              </a:rPr>
              <a:t>	</a:t>
            </a:r>
            <a:r>
              <a:rPr lang="en-US" sz="2000" dirty="0">
                <a:latin typeface="Times New Roman"/>
                <a:ea typeface="Times New Roman"/>
                <a:cs typeface="Times"/>
              </a:rPr>
              <a:t>	</a:t>
            </a:r>
            <a:r>
              <a:rPr lang="en-US" sz="1400" dirty="0" smtClean="0">
                <a:latin typeface="Palatino Linotype"/>
                <a:ea typeface="Times New Roman"/>
                <a:cs typeface="Times"/>
              </a:rPr>
              <a:t>a)    Infect dividing and </a:t>
            </a:r>
            <a:r>
              <a:rPr lang="en-US" sz="1400" dirty="0" err="1" smtClean="0">
                <a:latin typeface="Palatino Linotype"/>
                <a:ea typeface="Times New Roman"/>
                <a:cs typeface="Times"/>
              </a:rPr>
              <a:t>nondividing</a:t>
            </a:r>
            <a:r>
              <a:rPr lang="en-US" sz="1400" dirty="0" smtClean="0">
                <a:latin typeface="Palatino Linotype"/>
                <a:ea typeface="Times New Roman"/>
                <a:cs typeface="Times"/>
              </a:rPr>
              <a:t> cells. </a:t>
            </a:r>
          </a:p>
          <a:p>
            <a:pPr marL="866140" marR="0" indent="-342900">
              <a:spcBef>
                <a:spcPts val="0"/>
              </a:spcBef>
              <a:spcAft>
                <a:spcPts val="0"/>
              </a:spcAft>
            </a:pPr>
            <a:r>
              <a:rPr lang="en-US" sz="1400" dirty="0" smtClean="0">
                <a:latin typeface="Palatino Linotype"/>
                <a:ea typeface="Times New Roman"/>
                <a:cs typeface="Times"/>
              </a:rPr>
              <a:t>			b)     Need a helper virus to infect host cells.</a:t>
            </a:r>
            <a:endParaRPr lang="en-US" sz="2000" dirty="0" smtClean="0">
              <a:latin typeface="Times New Roman"/>
              <a:ea typeface="Times New Roman"/>
            </a:endParaRPr>
          </a:p>
          <a:p>
            <a:pPr marL="797560" marR="0">
              <a:spcBef>
                <a:spcPts val="0"/>
              </a:spcBef>
              <a:spcAft>
                <a:spcPts val="0"/>
              </a:spcAft>
            </a:pPr>
            <a:r>
              <a:rPr lang="en-US" sz="1400" dirty="0" smtClean="0">
                <a:latin typeface="Palatino Linotype"/>
                <a:ea typeface="Times New Roman"/>
                <a:cs typeface="Times"/>
              </a:rPr>
              <a:t>		c)      DNA of interest can be up to 5 kb.</a:t>
            </a:r>
            <a:endParaRPr lang="en-US" sz="2000" dirty="0" smtClean="0">
              <a:latin typeface="Times New Roman"/>
              <a:ea typeface="Times New Roman"/>
            </a:endParaRPr>
          </a:p>
          <a:p>
            <a:pPr marL="797560" marR="0">
              <a:lnSpc>
                <a:spcPts val="1350"/>
              </a:lnSpc>
              <a:spcBef>
                <a:spcPts val="0"/>
              </a:spcBef>
              <a:spcAft>
                <a:spcPts val="0"/>
              </a:spcAft>
            </a:pPr>
            <a:r>
              <a:rPr lang="en-US" sz="1400" dirty="0" smtClean="0">
                <a:latin typeface="Palatino Linotype"/>
                <a:ea typeface="Times New Roman"/>
                <a:cs typeface="Times"/>
              </a:rPr>
              <a:t>		d)     95% of the time DNA integrates into a region in chromosome 19, reducing the chance</a:t>
            </a:r>
            <a:endParaRPr lang="en-US" sz="2000" dirty="0" smtClean="0">
              <a:latin typeface="Times New Roman"/>
              <a:ea typeface="Times New Roman"/>
            </a:endParaRPr>
          </a:p>
          <a:p>
            <a:r>
              <a:rPr lang="en-US" sz="1400" dirty="0" smtClean="0">
                <a:latin typeface="Palatino Linotype"/>
                <a:ea typeface="Times New Roman"/>
                <a:cs typeface="Times"/>
              </a:rPr>
              <a:t>		        of genes being activated or inactivated by the insertion of DNA. </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n0037.jpg"/>
          <p:cNvPicPr>
            <a:picLocks noGrp="1" noChangeAspect="1"/>
          </p:cNvPicPr>
          <p:nvPr>
            <p:ph idx="1"/>
          </p:nvPr>
        </p:nvPicPr>
        <p:blipFill>
          <a:blip r:embed="rId2" cstate="print"/>
          <a:stretch>
            <a:fillRect/>
          </a:stretch>
        </p:blipFill>
        <p:spPr>
          <a:xfrm>
            <a:off x="838200" y="685800"/>
            <a:ext cx="7428999" cy="4724241"/>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665947"/>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731838"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F.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Nonviral</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Delivery Methods.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Palatino Linotype" pitchFamily="18" charset="0"/>
                <a:ea typeface="Times New Roman" pitchFamily="18" charset="0"/>
                <a:cs typeface="Times"/>
              </a:rPr>
              <a:t>	 </a:t>
            </a:r>
            <a:r>
              <a:rPr lang="en-US" sz="1400" dirty="0" smtClean="0">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1.      Other methods include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electroporation</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microinjection,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biolistics</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(the “gene gun”), 		</a:t>
            </a:r>
            <a:r>
              <a:rPr kumimoji="0" lang="en-US" sz="1400" b="0" i="0" u="none" strike="noStrike" cap="none" normalizeH="0" dirty="0" smtClean="0">
                <a:ln>
                  <a:noFill/>
                </a:ln>
                <a:solidFill>
                  <a:schemeClr val="tx1"/>
                </a:solidFill>
                <a:effectLst/>
                <a:latin typeface="Palatino Linotype" pitchFamily="18" charset="0"/>
                <a:ea typeface="Times New Roman" pitchFamily="18" charset="0"/>
                <a:cs typeface="Times"/>
              </a:rPr>
              <a:t>             </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and </a:t>
            </a:r>
            <a:r>
              <a:rPr kumimoji="0" lang="en-US" sz="1400" b="0" i="0" u="none" strike="noStrike" cap="none" normalizeH="0" baseline="0" dirty="0" err="1" smtClean="0">
                <a:ln>
                  <a:noFill/>
                </a:ln>
                <a:solidFill>
                  <a:schemeClr val="tx1"/>
                </a:solidFill>
                <a:effectLst/>
                <a:latin typeface="Palatino Linotype" pitchFamily="18" charset="0"/>
                <a:ea typeface="Times New Roman" pitchFamily="18" charset="0"/>
                <a:cs typeface="Times"/>
              </a:rPr>
              <a:t>liposomes</a:t>
            </a:r>
            <a:r>
              <a:rPr kumimoji="0" lang="en-US" sz="1400" b="0" i="0" u="none" strike="noStrike" cap="none" normalizeH="0" baseline="0" dirty="0" smtClean="0">
                <a:ln>
                  <a:noFill/>
                </a:ln>
                <a:solidFill>
                  <a:schemeClr val="tx1"/>
                </a:solidFill>
                <a:effectLst/>
                <a:latin typeface="Palatino Linotype" pitchFamily="18" charset="0"/>
                <a:ea typeface="Times New Roman" pitchFamily="18" charset="0"/>
                <a:cs typeface="Times"/>
              </a:rPr>
              <a:t> (membrane-bound spheres that contain the DNA of interest).</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195</Words>
  <Application>Microsoft Office PowerPoint</Application>
  <PresentationFormat>On-screen Show (4:3)</PresentationFormat>
  <Paragraphs>430</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10 Medical Biotechnology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Medical Biotechnology</dc:title>
  <dc:creator>George Mourad</dc:creator>
  <cp:lastModifiedBy>mourad</cp:lastModifiedBy>
  <cp:revision>40</cp:revision>
  <dcterms:created xsi:type="dcterms:W3CDTF">2010-10-31T23:25:15Z</dcterms:created>
  <dcterms:modified xsi:type="dcterms:W3CDTF">2010-11-01T18:03:47Z</dcterms:modified>
</cp:coreProperties>
</file>